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60" r:id="rId2"/>
    <p:sldId id="347" r:id="rId3"/>
    <p:sldId id="348" r:id="rId4"/>
    <p:sldId id="311" r:id="rId5"/>
    <p:sldId id="351" r:id="rId6"/>
    <p:sldId id="312" r:id="rId7"/>
    <p:sldId id="313" r:id="rId8"/>
    <p:sldId id="352" r:id="rId9"/>
    <p:sldId id="314" r:id="rId10"/>
    <p:sldId id="315" r:id="rId11"/>
    <p:sldId id="316" r:id="rId12"/>
    <p:sldId id="353" r:id="rId13"/>
    <p:sldId id="317" r:id="rId14"/>
    <p:sldId id="318" r:id="rId15"/>
    <p:sldId id="320" r:id="rId16"/>
    <p:sldId id="268" r:id="rId17"/>
    <p:sldId id="269" r:id="rId18"/>
    <p:sldId id="354" r:id="rId19"/>
    <p:sldId id="364" r:id="rId20"/>
    <p:sldId id="363" r:id="rId21"/>
    <p:sldId id="266" r:id="rId22"/>
    <p:sldId id="267" r:id="rId23"/>
    <p:sldId id="271" r:id="rId24"/>
    <p:sldId id="272" r:id="rId25"/>
    <p:sldId id="273" r:id="rId26"/>
    <p:sldId id="274" r:id="rId27"/>
    <p:sldId id="288" r:id="rId28"/>
    <p:sldId id="277" r:id="rId29"/>
    <p:sldId id="279" r:id="rId30"/>
    <p:sldId id="365" r:id="rId31"/>
    <p:sldId id="366" r:id="rId32"/>
    <p:sldId id="264" r:id="rId33"/>
    <p:sldId id="263" r:id="rId34"/>
    <p:sldId id="281" r:id="rId35"/>
    <p:sldId id="282" r:id="rId36"/>
    <p:sldId id="358" r:id="rId37"/>
    <p:sldId id="359" r:id="rId38"/>
    <p:sldId id="367" r:id="rId39"/>
    <p:sldId id="368" r:id="rId40"/>
    <p:sldId id="294" r:id="rId41"/>
    <p:sldId id="295" r:id="rId42"/>
    <p:sldId id="297" r:id="rId43"/>
    <p:sldId id="298" r:id="rId44"/>
    <p:sldId id="309" r:id="rId45"/>
    <p:sldId id="310" r:id="rId46"/>
    <p:sldId id="356" r:id="rId47"/>
    <p:sldId id="357" r:id="rId48"/>
    <p:sldId id="283" r:id="rId49"/>
    <p:sldId id="284" r:id="rId50"/>
    <p:sldId id="285" r:id="rId51"/>
    <p:sldId id="286" r:id="rId52"/>
    <p:sldId id="287" r:id="rId53"/>
    <p:sldId id="355" r:id="rId54"/>
    <p:sldId id="369" r:id="rId55"/>
    <p:sldId id="37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00"/>
    <p:restoredTop sz="94674"/>
  </p:normalViewPr>
  <p:slideViewPr>
    <p:cSldViewPr snapToGrid="0" snapToObjects="1">
      <p:cViewPr varScale="1">
        <p:scale>
          <a:sx n="122" d="100"/>
          <a:sy n="122" d="100"/>
        </p:scale>
        <p:origin x="114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4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C812387-1B6D-4A7B-A3A9-9735AA5E9EE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16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DEF993F-5E38-9247-A230-8646367CF3ED}" type="slidenum">
              <a:rPr lang="en-US" sz="1200"/>
              <a:pPr/>
              <a:t>36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77515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90FA51B-61C6-4377-A8A1-CC9D56C8CE1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15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21852FE-404F-43E7-8FEC-00E6403D4AE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74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21852FE-404F-43E7-8FEC-00E6403D4AE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82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775C9CD-07D9-4630-9B54-B53811565B7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3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191BF61-44D0-4833-B36F-0804A5D4A5C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7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16C5A50-E70C-4BDB-AA1B-EAD104CF568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92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453CCCA-4C21-4EFC-9550-6379CC86BA1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19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16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789411F-3C3F-4240-AF9E-CF98E2E7559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14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E82C6A-12DA-4252-BFBB-8C01634F873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70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16C5A50-E70C-4BDB-AA1B-EAD104CF568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6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453CCCA-4C21-4EFC-9550-6379CC86BA1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43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F9EE251-8BF5-4D86-AE0B-002CF52CA8C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12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CB831F8-264D-4F48-B4F1-1A4980307FC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30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DEF993F-5E38-9247-A230-8646367CF3ED}" type="slidenum">
              <a:rPr lang="en-US" sz="1200"/>
              <a:pPr/>
              <a:t>33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25197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9/8/2019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9/8/2019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9/8/2019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9/8/2019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9/8/2019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9/8/2019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9/8/2019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9/8/2019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4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29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5.wmf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26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9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43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yonale.com/modeles.php?la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13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56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Overview of Real-Time Computer Graphics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498: Virtual Reality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0" name="Rectangle 136">
            <a:extLst>
              <a:ext uri="{FF2B5EF4-FFF2-40B4-BE49-F238E27FC236}">
                <a16:creationId xmlns:a16="http://schemas.microsoft.com/office/drawing/2014/main" id="{2B1D4F77-A17C-43D7-B7FA-545148E4E9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>
              <a:lnSpc>
                <a:spcPct val="90000"/>
              </a:lnSpc>
              <a:spcAft>
                <a:spcPts val="600"/>
              </a:spcAft>
            </a:pPr>
            <a:fld id="{B1DF1431-A5DF-D047-A2A7-449C2E7918A5}" type="slidenum">
              <a:rPr lang="es-ES" sz="1900">
                <a:solidFill>
                  <a:srgbClr val="FFFFFF"/>
                </a:solidFill>
                <a:latin typeface="Arial" charset="0"/>
              </a:rPr>
              <a:pPr lvl="1"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s-ES" sz="19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0396C-14EE-4C0C-9068-B10472EC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 b="11452"/>
          <a:stretch/>
        </p:blipFill>
        <p:spPr>
          <a:xfrm>
            <a:off x="-399857" y="-75017"/>
            <a:ext cx="12191980" cy="6857990"/>
          </a:xfrm>
          <a:prstGeom prst="rect">
            <a:avLst/>
          </a:prstGeom>
        </p:spPr>
      </p:pic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793" y="3052690"/>
            <a:ext cx="4474949" cy="2194560"/>
          </a:xfrm>
          <a:solidFill>
            <a:schemeClr val="bg1">
              <a:alpha val="72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ea typeface="ＭＳ Ｐゴシック" charset="0"/>
              </a:rPr>
              <a:t>Some objects are blocked from light</a:t>
            </a:r>
          </a:p>
          <a:p>
            <a:pPr marL="0" indent="0">
              <a:buNone/>
            </a:pPr>
            <a:r>
              <a:rPr lang="en-US" sz="1900" dirty="0">
                <a:ea typeface="ＭＳ Ｐゴシック" charset="0"/>
              </a:rPr>
              <a:t>Light can reflect from object to object</a:t>
            </a:r>
          </a:p>
          <a:p>
            <a:pPr marL="0" indent="0">
              <a:buNone/>
            </a:pPr>
            <a:r>
              <a:rPr lang="en-US" sz="1900" dirty="0">
                <a:ea typeface="ＭＳ Ｐゴシック" charset="0"/>
              </a:rPr>
              <a:t>Some objects might be translucent</a:t>
            </a:r>
          </a:p>
          <a:p>
            <a:pPr marL="0" indent="0">
              <a:buNone/>
            </a:pPr>
            <a:r>
              <a:rPr lang="en-US" sz="1500" dirty="0">
                <a:ea typeface="ＭＳ Ｐゴシック" charset="0"/>
              </a:rPr>
              <a:t>Can rasterization produce global lighting effects?</a:t>
            </a:r>
          </a:p>
          <a:p>
            <a:pPr marL="0" indent="0">
              <a:buNone/>
            </a:pPr>
            <a:r>
              <a:rPr lang="en-US" sz="1500" dirty="0">
                <a:ea typeface="ＭＳ Ｐゴシック" charset="0"/>
              </a:rPr>
              <a:t>Can ray tracing?</a:t>
            </a:r>
          </a:p>
          <a:p>
            <a:pPr marL="0" indent="0">
              <a:buNone/>
            </a:pPr>
            <a:r>
              <a:rPr lang="en-US" sz="1500" dirty="0">
                <a:ea typeface="ＭＳ Ｐゴシック" charset="0"/>
              </a:rPr>
              <a:t>The big advantage of rasterization is…?</a:t>
            </a:r>
          </a:p>
          <a:p>
            <a:endParaRPr lang="en-US" sz="15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679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C3ACC52C-C55F-9048-8BB5-C846D85C4BD7}" type="slidenum">
              <a:rPr lang="es-ES" sz="1000">
                <a:latin typeface="Arial" charset="0"/>
              </a:rPr>
              <a:pPr lvl="1"/>
              <a:t>11</a:t>
            </a:fld>
            <a:endParaRPr lang="es-ES" sz="1000">
              <a:latin typeface="Arial" charset="0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85359"/>
            <a:ext cx="8913813" cy="91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Rasterization Engines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B08DA-2767-49D1-AFB9-74B9D9608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31" y="1511777"/>
            <a:ext cx="9861087" cy="43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89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611259"/>
            <a:ext cx="8913813" cy="914400"/>
          </a:xfrm>
        </p:spPr>
        <p:txBody>
          <a:bodyPr/>
          <a:lstStyle/>
          <a:p>
            <a:r>
              <a:rPr lang="en-US" dirty="0"/>
              <a:t>Definitions: Pixel and  Raster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5169" y="1485513"/>
            <a:ext cx="9028144" cy="877887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i="1" dirty="0"/>
              <a:t>pixel</a:t>
            </a:r>
            <a:r>
              <a:rPr lang="en-US" sz="2000" dirty="0"/>
              <a:t> is the smallest controllable picture element in an image</a:t>
            </a:r>
          </a:p>
          <a:p>
            <a:r>
              <a:rPr lang="en-US" sz="2000" dirty="0"/>
              <a:t>A </a:t>
            </a:r>
            <a:r>
              <a:rPr lang="en-US" sz="2000" i="1" dirty="0"/>
              <a:t>raster </a:t>
            </a:r>
            <a:r>
              <a:rPr lang="en-US" sz="2000" dirty="0"/>
              <a:t>is a grid of pixel values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5169" y="2503076"/>
            <a:ext cx="6963091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Typically rectangular grid of color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(1.0, 0.0, 0.0), (0.0, 0.0, 1.0)</a:t>
            </a:r>
          </a:p>
          <a:p>
            <a:pPr marL="0" indent="0">
              <a:buNone/>
            </a:pPr>
            <a:r>
              <a:rPr lang="en-US" dirty="0"/>
              <a:t>(0.0, 0.0, 1.0), (1.0, 0.0, 0.0) 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676372040"/>
              </p:ext>
            </p:extLst>
          </p:nvPr>
        </p:nvGraphicFramePr>
        <p:xfrm>
          <a:off x="6164925" y="3039599"/>
          <a:ext cx="2300814" cy="1773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0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69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3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9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211E1D-3F00-4B6C-939D-6B38ECA5BBCA}"/>
              </a:ext>
            </a:extLst>
          </p:cNvPr>
          <p:cNvSpPr txBox="1"/>
          <p:nvPr/>
        </p:nvSpPr>
        <p:spPr>
          <a:xfrm>
            <a:off x="1585169" y="5350085"/>
            <a:ext cx="799513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RGB Color Representation  </a:t>
            </a:r>
            <a:br>
              <a:rPr lang="en-US" dirty="0"/>
            </a:br>
            <a:r>
              <a:rPr lang="en-US" dirty="0"/>
              <a:t>A color is a triple (R,G,B) representing a mix of red, green, and blue light. </a:t>
            </a:r>
            <a:br>
              <a:rPr lang="en-US" dirty="0"/>
            </a:br>
            <a:r>
              <a:rPr lang="en-US" dirty="0"/>
              <a:t>Each color channel has a value in [0, 1] indicating how much light is emitted.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AC359-80D5-41CF-A117-E0EFC290A0A5}"/>
              </a:ext>
            </a:extLst>
          </p:cNvPr>
          <p:cNvSpPr txBox="1"/>
          <p:nvPr/>
        </p:nvSpPr>
        <p:spPr>
          <a:xfrm>
            <a:off x="9752721" y="1094502"/>
            <a:ext cx="2155372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Unity uses 3 floats in [0,1] to represent a color. Not all systems do…some use integers in [0,255]…some use special representations like RGBE to achieve High Dynamic Range.</a:t>
            </a:r>
          </a:p>
        </p:txBody>
      </p:sp>
    </p:spTree>
    <p:extLst>
      <p:ext uri="{BB962C8B-B14F-4D97-AF65-F5344CB8AC3E}">
        <p14:creationId xmlns:p14="http://schemas.microsoft.com/office/powerpoint/2010/main" val="1447473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 bwMode="auto">
          <a:xfrm>
            <a:off x="4425388" y="3015593"/>
            <a:ext cx="1371600" cy="18288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Right" fov="5400000">
              <a:rot lat="0" lon="17400000" rev="0"/>
            </a:camera>
            <a:lightRig rig="threePt" dir="t"/>
          </a:scene3d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Graphics Pipeline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1854921" y="1505948"/>
            <a:ext cx="4040188" cy="11880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Vertex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Processing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546797" y="1538718"/>
            <a:ext cx="4041775" cy="11880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Fragment</a:t>
            </a:r>
            <a:br>
              <a:rPr lang="en-US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Processing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6052573" y="2842239"/>
            <a:ext cx="1371600" cy="2064191"/>
            <a:chOff x="3811588" y="2100404"/>
            <a:chExt cx="1371600" cy="1548143"/>
          </a:xfrm>
        </p:grpSpPr>
        <p:sp>
          <p:nvSpPr>
            <p:cNvPr id="75" name="Freeform 74"/>
            <p:cNvSpPr/>
            <p:nvPr/>
          </p:nvSpPr>
          <p:spPr>
            <a:xfrm>
              <a:off x="4218915" y="2100404"/>
              <a:ext cx="479834" cy="1548143"/>
            </a:xfrm>
            <a:custGeom>
              <a:avLst/>
              <a:gdLst>
                <a:gd name="connsiteX0" fmla="*/ 0 w 479834"/>
                <a:gd name="connsiteY0" fmla="*/ 0 h 1548143"/>
                <a:gd name="connsiteX1" fmla="*/ 479834 w 479834"/>
                <a:gd name="connsiteY1" fmla="*/ 153909 h 1548143"/>
                <a:gd name="connsiteX2" fmla="*/ 470780 w 479834"/>
                <a:gd name="connsiteY2" fmla="*/ 1412341 h 1548143"/>
                <a:gd name="connsiteX3" fmla="*/ 9053 w 479834"/>
                <a:gd name="connsiteY3" fmla="*/ 1548143 h 1548143"/>
                <a:gd name="connsiteX4" fmla="*/ 0 w 479834"/>
                <a:gd name="connsiteY4" fmla="*/ 0 h 154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834" h="1548143">
                  <a:moveTo>
                    <a:pt x="0" y="0"/>
                  </a:moveTo>
                  <a:lnTo>
                    <a:pt x="479834" y="153909"/>
                  </a:lnTo>
                  <a:lnTo>
                    <a:pt x="470780" y="1412341"/>
                  </a:lnTo>
                  <a:lnTo>
                    <a:pt x="9053" y="1548143"/>
                  </a:lnTo>
                  <a:cubicBezTo>
                    <a:pt x="6035" y="1044167"/>
                    <a:pt x="3018" y="54019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487" y="2339746"/>
              <a:ext cx="361712" cy="1160253"/>
            </a:xfrm>
            <a:prstGeom prst="rect">
              <a:avLst/>
            </a:prstGeom>
          </p:spPr>
        </p:pic>
        <p:grpSp>
          <p:nvGrpSpPr>
            <p:cNvPr id="17" name="Group 57"/>
            <p:cNvGrpSpPr/>
            <p:nvPr/>
          </p:nvGrpSpPr>
          <p:grpSpPr>
            <a:xfrm>
              <a:off x="3811588" y="2190750"/>
              <a:ext cx="1371600" cy="1383511"/>
              <a:chOff x="6400800" y="4336254"/>
              <a:chExt cx="914400" cy="922340"/>
            </a:xfrm>
            <a:noFill/>
            <a:scene3d>
              <a:camera prst="perspectiveRight" fov="5400000">
                <a:rot lat="0" lon="17400000" rev="0"/>
              </a:camera>
              <a:lightRig rig="threePt" dir="t"/>
            </a:scene3d>
          </p:grpSpPr>
          <p:sp>
            <p:nvSpPr>
              <p:cNvPr id="18" name="Rectangle 17"/>
              <p:cNvSpPr/>
              <p:nvPr/>
            </p:nvSpPr>
            <p:spPr bwMode="auto">
              <a:xfrm>
                <a:off x="6400800" y="4343400"/>
                <a:ext cx="914400" cy="9144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20000"/>
                  </a:spcBef>
                  <a:defRPr/>
                </a:pPr>
                <a:endParaRPr lang="en-US">
                  <a:latin typeface="Times New Roman" pitchFamily="18" charset="0"/>
                </a:endParaRPr>
              </a:p>
            </p:txBody>
          </p:sp>
          <p:cxnSp>
            <p:nvCxnSpPr>
              <p:cNvPr id="19" name="Straight Connector 18"/>
              <p:cNvCxnSpPr/>
              <p:nvPr/>
            </p:nvCxnSpPr>
            <p:spPr bwMode="auto">
              <a:xfrm rot="5400000" flipH="1" flipV="1">
                <a:off x="6019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Straight Connector 19"/>
              <p:cNvCxnSpPr/>
              <p:nvPr/>
            </p:nvCxnSpPr>
            <p:spPr bwMode="auto">
              <a:xfrm rot="5400000" flipH="1" flipV="1">
                <a:off x="6096794" y="479980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 rot="5400000" flipH="1" flipV="1">
                <a:off x="6173788" y="479901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/>
              <p:cNvCxnSpPr/>
              <p:nvPr/>
            </p:nvCxnSpPr>
            <p:spPr bwMode="auto">
              <a:xfrm rot="5400000" flipH="1" flipV="1">
                <a:off x="6250782" y="479821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 rot="5400000" flipH="1" flipV="1">
                <a:off x="6327776" y="479742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 rot="5400000" flipH="1" flipV="1">
                <a:off x="6404770" y="479663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rot="5400000" flipH="1" flipV="1">
                <a:off x="6481764" y="479583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rot="5400000" flipH="1" flipV="1">
                <a:off x="6558758" y="479504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rot="5400000" flipH="1" flipV="1">
                <a:off x="6635752" y="479424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 rot="5400000" flipH="1" flipV="1">
                <a:off x="6712746" y="479345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 rot="5400000" flipH="1" flipV="1">
                <a:off x="6789740" y="479266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>
                <a:off x="6400800" y="4419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6400800" y="4495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6400800" y="4572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>
                <a:off x="6400800" y="4648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>
                <a:off x="6400800" y="4724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>
                <a:off x="6400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>
                <a:off x="6400800" y="4876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>
                <a:off x="6400800" y="4953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>
                <a:off x="6400800" y="5029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>
                <a:off x="6400800" y="5105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>
                <a:off x="6400800" y="5181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pic>
        <p:nvPicPr>
          <p:cNvPr id="41" name="Picture 2" descr="http://www.cs.rpi.edu/~cutler/classes/advancedgraphics/F05/assignments/assignment2/bunny_badsimp_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82344" y="2693986"/>
            <a:ext cx="1652786" cy="231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Text Placeholder 2"/>
          <p:cNvSpPr txBox="1">
            <a:spLocks/>
          </p:cNvSpPr>
          <p:nvPr/>
        </p:nvSpPr>
        <p:spPr>
          <a:xfrm>
            <a:off x="3725193" y="1512300"/>
            <a:ext cx="4040188" cy="1188037"/>
          </a:xfrm>
          <a:prstGeom prst="rect">
            <a:avLst/>
          </a:prstGeom>
        </p:spPr>
        <p:txBody>
          <a:bodyPr vert="horz" lIns="75593" tIns="37797" rIns="75593" bIns="37797" rtlCol="0" anchor="ctr" anchorCtr="0">
            <a:normAutofit/>
          </a:bodyPr>
          <a:lstStyle>
            <a:lvl1pPr marL="283475" indent="-283475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4197" indent="-236230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Rasterization</a:t>
            </a:r>
          </a:p>
        </p:txBody>
      </p:sp>
      <p:pic>
        <p:nvPicPr>
          <p:cNvPr id="44" name="Picture 2" descr="http://www.cs.rpi.edu/~cutler/classes/advancedgraphics/F05/assignments/assignment2/bunny_badsimp_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2542" y="3064599"/>
            <a:ext cx="4000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268" y="2693985"/>
            <a:ext cx="1755484" cy="2478331"/>
          </a:xfrm>
          <a:prstGeom prst="rect">
            <a:avLst/>
          </a:prstGeom>
        </p:spPr>
      </p:pic>
      <p:sp>
        <p:nvSpPr>
          <p:cNvPr id="77" name="Right Arrow 76"/>
          <p:cNvSpPr/>
          <p:nvPr/>
        </p:nvSpPr>
        <p:spPr>
          <a:xfrm>
            <a:off x="3633619" y="3281793"/>
            <a:ext cx="990600" cy="1219201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/>
          <p:cNvSpPr/>
          <p:nvPr/>
        </p:nvSpPr>
        <p:spPr>
          <a:xfrm>
            <a:off x="5379068" y="3280204"/>
            <a:ext cx="990600" cy="121920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/>
          <p:cNvSpPr/>
          <p:nvPr/>
        </p:nvSpPr>
        <p:spPr>
          <a:xfrm>
            <a:off x="7124517" y="3278614"/>
            <a:ext cx="990600" cy="121920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4A9C15-4E50-4DEF-9FAC-2ADD606AA5AC}"/>
              </a:ext>
            </a:extLst>
          </p:cNvPr>
          <p:cNvSpPr txBox="1"/>
          <p:nvPr/>
        </p:nvSpPr>
        <p:spPr>
          <a:xfrm>
            <a:off x="2113855" y="5219097"/>
            <a:ext cx="7877435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Fragments  </a:t>
            </a:r>
            <a:br>
              <a:rPr lang="en-US" dirty="0"/>
            </a:br>
            <a:r>
              <a:rPr lang="en-US" dirty="0"/>
              <a:t>Are like pixels…but they aren’t necessarily the finalized pixels you see in an image.</a:t>
            </a:r>
          </a:p>
          <a:p>
            <a:r>
              <a:rPr lang="en-US" dirty="0"/>
              <a:t>Each fragment has a 2D location in a raster and a color.</a:t>
            </a:r>
            <a:br>
              <a:rPr lang="en-US" dirty="0"/>
            </a:br>
            <a:r>
              <a:rPr lang="en-US" dirty="0"/>
              <a:t>Final pixel value is typically found by applying </a:t>
            </a:r>
            <a:r>
              <a:rPr lang="en-US" i="1" dirty="0"/>
              <a:t>hidden surface removal </a:t>
            </a:r>
            <a:r>
              <a:rPr lang="en-US" dirty="0"/>
              <a:t>and possibly </a:t>
            </a:r>
            <a:r>
              <a:rPr lang="en-US" i="1" dirty="0"/>
              <a:t>compositing</a:t>
            </a:r>
            <a:r>
              <a:rPr lang="en-US" dirty="0"/>
              <a:t> to a set of fragments. </a:t>
            </a:r>
          </a:p>
        </p:txBody>
      </p:sp>
    </p:spTree>
    <p:extLst>
      <p:ext uri="{BB962C8B-B14F-4D97-AF65-F5344CB8AC3E}">
        <p14:creationId xmlns:p14="http://schemas.microsoft.com/office/powerpoint/2010/main" val="297927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42563"/>
            <a:ext cx="8913813" cy="914400"/>
          </a:xfrm>
        </p:spPr>
        <p:txBody>
          <a:bodyPr/>
          <a:lstStyle/>
          <a:p>
            <a:r>
              <a:rPr lang="en-US" dirty="0"/>
              <a:t>Rasterization is 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5878" y="1156963"/>
            <a:ext cx="3845168" cy="489422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for objects in the scene usually in the form of polygonal meshes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Most of the work to render an image is done on the Graphics Processing Unit (GPU)</a:t>
            </a:r>
            <a:br>
              <a:rPr lang="en-US" dirty="0"/>
            </a:br>
            <a:endParaRPr lang="en-US" dirty="0"/>
          </a:p>
          <a:p>
            <a:r>
              <a:rPr lang="en-US" dirty="0"/>
              <a:t>GPU code will have at least two parts</a:t>
            </a:r>
          </a:p>
          <a:p>
            <a:pPr lvl="1"/>
            <a:r>
              <a:rPr lang="en-US" b="1" dirty="0"/>
              <a:t>Vertex </a:t>
            </a:r>
            <a:r>
              <a:rPr lang="en-US" b="1" dirty="0" err="1"/>
              <a:t>Shader</a:t>
            </a:r>
            <a:endParaRPr lang="en-US" b="1" dirty="0"/>
          </a:p>
          <a:p>
            <a:pPr lvl="1"/>
            <a:r>
              <a:rPr lang="en-US" b="1" dirty="0"/>
              <a:t>Fragment </a:t>
            </a:r>
            <a:r>
              <a:rPr lang="en-US" b="1" dirty="0" err="1"/>
              <a:t>Shader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3456" y="1237957"/>
            <a:ext cx="7619616" cy="459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61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308296" y="214480"/>
            <a:ext cx="8913813" cy="91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Pipeline of Transformations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C3F39-087A-436A-A3B3-E4B33B791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023"/>
            <a:ext cx="12192000" cy="48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43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1524001" y="242979"/>
            <a:ext cx="8913813" cy="914400"/>
          </a:xfrm>
        </p:spPr>
        <p:txBody>
          <a:bodyPr/>
          <a:lstStyle/>
          <a:p>
            <a:r>
              <a:rPr lang="en-US"/>
              <a:t>Graphics Pipeline</a:t>
            </a:r>
          </a:p>
        </p:txBody>
      </p:sp>
      <p:grpSp>
        <p:nvGrpSpPr>
          <p:cNvPr id="1028" name="Group 17"/>
          <p:cNvGrpSpPr>
            <a:grpSpLocks/>
          </p:cNvGrpSpPr>
          <p:nvPr/>
        </p:nvGrpSpPr>
        <p:grpSpPr bwMode="auto">
          <a:xfrm>
            <a:off x="1828800" y="1600200"/>
            <a:ext cx="4262438" cy="2286000"/>
            <a:chOff x="381000" y="1752600"/>
            <a:chExt cx="8382000" cy="4495800"/>
          </a:xfrm>
        </p:grpSpPr>
        <p:sp>
          <p:nvSpPr>
            <p:cNvPr id="4" name="UTurnArrow"/>
            <p:cNvSpPr>
              <a:spLocks noEditPoints="1" noChangeArrowheads="1"/>
            </p:cNvSpPr>
            <p:nvPr/>
          </p:nvSpPr>
          <p:spPr bwMode="auto">
            <a:xfrm rot="16200000" flipH="1">
              <a:off x="265368" y="3619721"/>
              <a:ext cx="2669380" cy="2438117"/>
            </a:xfrm>
            <a:custGeom>
              <a:avLst/>
              <a:gdLst>
                <a:gd name="G0" fmla="+- 0 0 0"/>
                <a:gd name="G1" fmla="+- 7765 0 0"/>
                <a:gd name="G2" fmla="*/ 7765 1 2"/>
                <a:gd name="G3" fmla="*/ 11416 1 2"/>
                <a:gd name="G4" fmla="+- 10800 G3 G2"/>
                <a:gd name="G5" fmla="+- 10800 G3 0"/>
                <a:gd name="G6" fmla="+- G5 G2 0"/>
                <a:gd name="G7" fmla="*/ G6 1 2"/>
                <a:gd name="G8" fmla="+- 11416 0 0"/>
                <a:gd name="G9" fmla="+- 21600 0 7765"/>
                <a:gd name="G10" fmla="+- 21600 0 11416"/>
                <a:gd name="G11" fmla="min G10 8691"/>
                <a:gd name="G12" fmla="+- 8845 0 0"/>
                <a:gd name="G13" fmla="+- 14883 0 5975"/>
                <a:gd name="G14" fmla="+- 14883 0 0"/>
                <a:gd name="G15" fmla="*/ 7765 5842 6110"/>
                <a:gd name="G16" fmla="+- 8845 1350 0"/>
                <a:gd name="G17" fmla="+- 8310 0 G15"/>
                <a:gd name="G18" fmla="*/ G17 G7 8310"/>
                <a:gd name="G19" fmla="+- 7765 G18 0"/>
                <a:gd name="G20" fmla="+- G4 0 G18"/>
                <a:gd name="T0" fmla="*/ 10196 w 21600"/>
                <a:gd name="T1" fmla="*/ 0 h 21600"/>
                <a:gd name="T2" fmla="*/ 3883 w 21600"/>
                <a:gd name="T3" fmla="*/ 21600 h 21600"/>
                <a:gd name="T4" fmla="*/ 11416 w 21600"/>
                <a:gd name="T5" fmla="*/ 8845 h 21600"/>
                <a:gd name="T6" fmla="*/ 16508 w 21600"/>
                <a:gd name="T7" fmla="*/ 14883 h 21600"/>
                <a:gd name="T8" fmla="*/ 21600 w 21600"/>
                <a:gd name="T9" fmla="*/ 8845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0 h 21600"/>
                <a:gd name="T17" fmla="*/ G1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6508" y="14883"/>
                  </a:moveTo>
                  <a:lnTo>
                    <a:pt x="21600" y="8845"/>
                  </a:lnTo>
                  <a:lnTo>
                    <a:pt x="20391" y="8845"/>
                  </a:lnTo>
                  <a:lnTo>
                    <a:pt x="20391" y="8310"/>
                  </a:lnTo>
                  <a:cubicBezTo>
                    <a:pt x="20391" y="3721"/>
                    <a:pt x="15827" y="0"/>
                    <a:pt x="10196" y="0"/>
                  </a:cubicBezTo>
                  <a:cubicBezTo>
                    <a:pt x="4565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7765" y="21600"/>
                  </a:lnTo>
                  <a:lnTo>
                    <a:pt x="7765" y="8310"/>
                  </a:lnTo>
                  <a:cubicBezTo>
                    <a:pt x="7765" y="7821"/>
                    <a:pt x="8252" y="7424"/>
                    <a:pt x="8852" y="7424"/>
                  </a:cubicBezTo>
                  <a:lnTo>
                    <a:pt x="11538" y="7424"/>
                  </a:lnTo>
                  <a:cubicBezTo>
                    <a:pt x="12138" y="7424"/>
                    <a:pt x="12625" y="7821"/>
                    <a:pt x="12625" y="8310"/>
                  </a:cubicBezTo>
                  <a:lnTo>
                    <a:pt x="12625" y="8845"/>
                  </a:lnTo>
                  <a:lnTo>
                    <a:pt x="11416" y="884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900" dirty="0"/>
                <a:t>Homogeneous Divide</a:t>
              </a:r>
            </a:p>
          </p:txBody>
        </p:sp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81000" y="1752600"/>
              <a:ext cx="1142574" cy="1295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endParaRPr lang="en-US" sz="900" dirty="0"/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1523574" y="1752600"/>
              <a:ext cx="1295543" cy="1295666"/>
            </a:xfrm>
            <a:prstGeom prst="rightArrow">
              <a:avLst>
                <a:gd name="adj1" fmla="val 75324"/>
                <a:gd name="adj2" fmla="val 25000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Xform</a:t>
              </a:r>
              <a:endParaRPr lang="en-US" sz="900" dirty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819117" y="1752600"/>
              <a:ext cx="1142574" cy="1295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World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3961691" y="1752600"/>
              <a:ext cx="1448509" cy="1295666"/>
            </a:xfrm>
            <a:prstGeom prst="rightArrow">
              <a:avLst>
                <a:gd name="adj1" fmla="val 75324"/>
                <a:gd name="adj2" fmla="val 2794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Xform</a:t>
              </a: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819117" y="3354230"/>
              <a:ext cx="1676399" cy="129254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Still</a:t>
              </a:r>
              <a:br>
                <a:rPr lang="en-US" sz="900"/>
              </a:br>
              <a:r>
                <a:rPr lang="en-US" sz="900"/>
                <a:t>Clip</a:t>
              </a:r>
              <a:br>
                <a:rPr lang="en-US" sz="900"/>
              </a:br>
              <a:r>
                <a:rPr lang="en-US" sz="900"/>
                <a:t>Coords.</a:t>
              </a:r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4495516" y="3354230"/>
              <a:ext cx="1370466" cy="1292543"/>
            </a:xfrm>
            <a:prstGeom prst="rightArrow">
              <a:avLst>
                <a:gd name="adj1" fmla="val 75324"/>
                <a:gd name="adj2" fmla="val 2647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Clipping</a:t>
              </a:r>
            </a:p>
          </p:txBody>
        </p:sp>
        <p:sp>
          <p:nvSpPr>
            <p:cNvPr id="15" name="Rectangle 21"/>
            <p:cNvSpPr>
              <a:spLocks noChangeArrowheads="1"/>
            </p:cNvSpPr>
            <p:nvPr/>
          </p:nvSpPr>
          <p:spPr bwMode="auto">
            <a:xfrm>
              <a:off x="2057401" y="4952736"/>
              <a:ext cx="1676399" cy="1295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Window</a:t>
              </a:r>
            </a:p>
            <a:p>
              <a:pPr algn="ctr">
                <a:defRPr/>
              </a:pPr>
              <a:r>
                <a:rPr lang="en-US" sz="900"/>
                <a:t>Coordinates</a:t>
              </a:r>
            </a:p>
          </p:txBody>
        </p:sp>
        <p:sp>
          <p:nvSpPr>
            <p:cNvPr id="16" name="AutoShape 22"/>
            <p:cNvSpPr>
              <a:spLocks noChangeArrowheads="1"/>
            </p:cNvSpPr>
            <p:nvPr/>
          </p:nvSpPr>
          <p:spPr bwMode="auto">
            <a:xfrm>
              <a:off x="3733800" y="4952736"/>
              <a:ext cx="1448509" cy="1295664"/>
            </a:xfrm>
            <a:prstGeom prst="rightArrow">
              <a:avLst>
                <a:gd name="adj1" fmla="val 84065"/>
                <a:gd name="adj2" fmla="val 28919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Window</a:t>
              </a:r>
            </a:p>
            <a:p>
              <a:pPr algn="ctr">
                <a:defRPr/>
              </a:pPr>
              <a:r>
                <a:rPr lang="en-US" sz="900" dirty="0"/>
                <a:t>to</a:t>
              </a:r>
            </a:p>
            <a:p>
              <a:pPr algn="ctr">
                <a:defRPr/>
              </a:pPr>
              <a:r>
                <a:rPr lang="en-US" sz="900" dirty="0"/>
                <a:t>Viewport</a:t>
              </a:r>
            </a:p>
          </p:txBody>
        </p:sp>
        <p:sp>
          <p:nvSpPr>
            <p:cNvPr id="17" name="Rectangle 23"/>
            <p:cNvSpPr>
              <a:spLocks noChangeArrowheads="1"/>
            </p:cNvSpPr>
            <p:nvPr/>
          </p:nvSpPr>
          <p:spPr bwMode="auto">
            <a:xfrm>
              <a:off x="5182309" y="4952736"/>
              <a:ext cx="1676401" cy="1295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Viewport</a:t>
              </a:r>
            </a:p>
            <a:p>
              <a:pPr algn="ctr">
                <a:defRPr/>
              </a:pPr>
              <a:r>
                <a:rPr lang="en-US" sz="900" dirty="0"/>
                <a:t>Coordinates</a:t>
              </a: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5865981" y="3354230"/>
              <a:ext cx="1373586" cy="129254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Clip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r>
                <a:rPr lang="en-US" sz="900" dirty="0"/>
                <a:t>.</a:t>
              </a: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5410200" y="1752600"/>
              <a:ext cx="1142574" cy="12956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grpSp>
          <p:nvGrpSpPr>
            <p:cNvPr id="1071" name="Group 17"/>
            <p:cNvGrpSpPr>
              <a:grpSpLocks/>
            </p:cNvGrpSpPr>
            <p:nvPr/>
          </p:nvGrpSpPr>
          <p:grpSpPr bwMode="auto">
            <a:xfrm>
              <a:off x="6553200" y="1905000"/>
              <a:ext cx="2209800" cy="2667000"/>
              <a:chOff x="6324600" y="1905000"/>
              <a:chExt cx="2438400" cy="2667000"/>
            </a:xfrm>
          </p:grpSpPr>
          <p:sp>
            <p:nvSpPr>
              <p:cNvPr id="10" name="UTurnArrow"/>
              <p:cNvSpPr>
                <a:spLocks noEditPoints="1" noChangeArrowheads="1"/>
              </p:cNvSpPr>
              <p:nvPr/>
            </p:nvSpPr>
            <p:spPr bwMode="auto">
              <a:xfrm rot="5400000">
                <a:off x="6210435" y="2019278"/>
                <a:ext cx="2666259" cy="2438869"/>
              </a:xfrm>
              <a:custGeom>
                <a:avLst/>
                <a:gdLst>
                  <a:gd name="G0" fmla="+- 0 0 0"/>
                  <a:gd name="G1" fmla="+- 7765 0 0"/>
                  <a:gd name="G2" fmla="*/ 7765 1 2"/>
                  <a:gd name="G3" fmla="*/ 11416 1 2"/>
                  <a:gd name="G4" fmla="+- 10800 G3 G2"/>
                  <a:gd name="G5" fmla="+- 10800 G3 0"/>
                  <a:gd name="G6" fmla="+- G5 G2 0"/>
                  <a:gd name="G7" fmla="*/ G6 1 2"/>
                  <a:gd name="G8" fmla="+- 11416 0 0"/>
                  <a:gd name="G9" fmla="+- 21600 0 7765"/>
                  <a:gd name="G10" fmla="+- 21600 0 11416"/>
                  <a:gd name="G11" fmla="min G10 8691"/>
                  <a:gd name="G12" fmla="+- 8845 0 0"/>
                  <a:gd name="G13" fmla="+- 14883 0 5975"/>
                  <a:gd name="G14" fmla="+- 14883 0 0"/>
                  <a:gd name="G15" fmla="*/ 7765 5842 6110"/>
                  <a:gd name="G16" fmla="+- 8845 1350 0"/>
                  <a:gd name="G17" fmla="+- 8310 0 G15"/>
                  <a:gd name="G18" fmla="*/ G17 G7 8310"/>
                  <a:gd name="G19" fmla="+- 7765 G18 0"/>
                  <a:gd name="G20" fmla="+- G4 0 G18"/>
                  <a:gd name="T0" fmla="*/ 10196 w 21600"/>
                  <a:gd name="T1" fmla="*/ 0 h 21600"/>
                  <a:gd name="T2" fmla="*/ 3883 w 21600"/>
                  <a:gd name="T3" fmla="*/ 21600 h 21600"/>
                  <a:gd name="T4" fmla="*/ 11416 w 21600"/>
                  <a:gd name="T5" fmla="*/ 8845 h 21600"/>
                  <a:gd name="T6" fmla="*/ 16508 w 21600"/>
                  <a:gd name="T7" fmla="*/ 14883 h 21600"/>
                  <a:gd name="T8" fmla="*/ 21600 w 21600"/>
                  <a:gd name="T9" fmla="*/ 8845 h 21600"/>
                  <a:gd name="T10" fmla="*/ 17694720 60000 65536"/>
                  <a:gd name="T11" fmla="*/ 5898240 60000 65536"/>
                  <a:gd name="T12" fmla="*/ 5898240 60000 65536"/>
                  <a:gd name="T13" fmla="*/ 5898240 60000 65536"/>
                  <a:gd name="T14" fmla="*/ 0 60000 65536"/>
                  <a:gd name="T15" fmla="*/ 0 w 21600"/>
                  <a:gd name="T16" fmla="*/ 8310 h 21600"/>
                  <a:gd name="T17" fmla="*/ G1 w 21600"/>
                  <a:gd name="T18" fmla="*/ 21600 h 216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00" h="21600">
                    <a:moveTo>
                      <a:pt x="16508" y="14883"/>
                    </a:moveTo>
                    <a:lnTo>
                      <a:pt x="21600" y="8845"/>
                    </a:lnTo>
                    <a:lnTo>
                      <a:pt x="20391" y="8845"/>
                    </a:lnTo>
                    <a:lnTo>
                      <a:pt x="20391" y="8310"/>
                    </a:lnTo>
                    <a:cubicBezTo>
                      <a:pt x="20391" y="3721"/>
                      <a:pt x="15827" y="0"/>
                      <a:pt x="10196" y="0"/>
                    </a:cubicBezTo>
                    <a:cubicBezTo>
                      <a:pt x="4565" y="0"/>
                      <a:pt x="0" y="3799"/>
                      <a:pt x="0" y="8485"/>
                    </a:cubicBezTo>
                    <a:lnTo>
                      <a:pt x="0" y="21600"/>
                    </a:lnTo>
                    <a:lnTo>
                      <a:pt x="7765" y="21600"/>
                    </a:lnTo>
                    <a:lnTo>
                      <a:pt x="7765" y="8310"/>
                    </a:lnTo>
                    <a:cubicBezTo>
                      <a:pt x="7765" y="7821"/>
                      <a:pt x="8252" y="7424"/>
                      <a:pt x="8852" y="7424"/>
                    </a:cubicBezTo>
                    <a:lnTo>
                      <a:pt x="11538" y="7424"/>
                    </a:lnTo>
                    <a:cubicBezTo>
                      <a:pt x="12138" y="7424"/>
                      <a:pt x="12625" y="7821"/>
                      <a:pt x="12625" y="8310"/>
                    </a:cubicBezTo>
                    <a:lnTo>
                      <a:pt x="12625" y="8845"/>
                    </a:lnTo>
                    <a:lnTo>
                      <a:pt x="11416" y="884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rot="10800000" vert="eaVert" anchor="ctr"/>
              <a:lstStyle/>
              <a:p>
                <a:pPr>
                  <a:defRPr/>
                </a:pPr>
                <a:endParaRPr lang="en-US" sz="900"/>
              </a:p>
            </p:txBody>
          </p:sp>
          <p:sp>
            <p:nvSpPr>
              <p:cNvPr id="1073" name="Text Box 16"/>
              <p:cNvSpPr txBox="1">
                <a:spLocks noChangeArrowheads="1"/>
              </p:cNvSpPr>
              <p:nvPr/>
            </p:nvSpPr>
            <p:spPr bwMode="auto">
              <a:xfrm>
                <a:off x="6492767" y="2096870"/>
                <a:ext cx="1555675" cy="7263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>
                    <a:latin typeface="Times New Roman" pitchFamily="18" charset="0"/>
                  </a:rPr>
                  <a:t>Perspective</a:t>
                </a:r>
                <a:br>
                  <a:rPr lang="en-US" sz="900">
                    <a:latin typeface="Times New Roman" pitchFamily="18" charset="0"/>
                  </a:rPr>
                </a:br>
                <a:r>
                  <a:rPr lang="en-US" sz="900">
                    <a:latin typeface="Times New Roman" pitchFamily="18" charset="0"/>
                  </a:rPr>
                  <a:t>Distortion</a:t>
                </a:r>
              </a:p>
            </p:txBody>
          </p:sp>
        </p:grpSp>
      </p:grp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3873500" y="4724401"/>
          <a:ext cx="5803900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4" imgW="5816520" imgH="1473120" progId="Equation.3">
                  <p:embed/>
                </p:oleObj>
              </mc:Choice>
              <mc:Fallback>
                <p:oleObj name="Equation" r:id="rId4" imgW="5816520" imgH="147312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0" y="4724401"/>
                        <a:ext cx="5803900" cy="1471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29" name="Straight Arrow Connector 28"/>
          <p:cNvCxnSpPr>
            <a:cxnSpLocks noChangeShapeType="1"/>
          </p:cNvCxnSpPr>
          <p:nvPr/>
        </p:nvCxnSpPr>
        <p:spPr bwMode="auto">
          <a:xfrm rot="10800000" flipV="1">
            <a:off x="8763000" y="3579814"/>
            <a:ext cx="762000" cy="2301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030" name="Straight Arrow Connector 26"/>
          <p:cNvCxnSpPr>
            <a:cxnSpLocks noChangeShapeType="1"/>
          </p:cNvCxnSpPr>
          <p:nvPr/>
        </p:nvCxnSpPr>
        <p:spPr bwMode="auto">
          <a:xfrm rot="16200000" flipV="1">
            <a:off x="9182894" y="3237706"/>
            <a:ext cx="6858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031" name="Straight Arrow Connector 30"/>
          <p:cNvCxnSpPr>
            <a:cxnSpLocks noChangeShapeType="1"/>
          </p:cNvCxnSpPr>
          <p:nvPr/>
        </p:nvCxnSpPr>
        <p:spPr bwMode="auto">
          <a:xfrm>
            <a:off x="9525000" y="3581400"/>
            <a:ext cx="457200" cy="304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1032" name="Group 50"/>
          <p:cNvGrpSpPr>
            <a:grpSpLocks/>
          </p:cNvGrpSpPr>
          <p:nvPr/>
        </p:nvGrpSpPr>
        <p:grpSpPr bwMode="auto">
          <a:xfrm>
            <a:off x="2286000" y="4953000"/>
            <a:ext cx="1219200" cy="1068388"/>
            <a:chOff x="304800" y="4953000"/>
            <a:chExt cx="1143000" cy="1068388"/>
          </a:xfrm>
        </p:grpSpPr>
        <p:cxnSp>
          <p:nvCxnSpPr>
            <p:cNvPr id="1051" name="Straight Connector 32"/>
            <p:cNvCxnSpPr>
              <a:cxnSpLocks noChangeShapeType="1"/>
            </p:cNvCxnSpPr>
            <p:nvPr/>
          </p:nvCxnSpPr>
          <p:spPr bwMode="auto">
            <a:xfrm>
              <a:off x="304800" y="49530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2" name="Straight Connector 33"/>
            <p:cNvCxnSpPr>
              <a:cxnSpLocks noChangeShapeType="1"/>
            </p:cNvCxnSpPr>
            <p:nvPr/>
          </p:nvCxnSpPr>
          <p:spPr bwMode="auto">
            <a:xfrm>
              <a:off x="304800" y="51054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3" name="Straight Connector 34"/>
            <p:cNvCxnSpPr>
              <a:cxnSpLocks noChangeShapeType="1"/>
            </p:cNvCxnSpPr>
            <p:nvPr/>
          </p:nvCxnSpPr>
          <p:spPr bwMode="auto">
            <a:xfrm>
              <a:off x="304800" y="52578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4" name="Straight Connector 35"/>
            <p:cNvCxnSpPr>
              <a:cxnSpLocks noChangeShapeType="1"/>
            </p:cNvCxnSpPr>
            <p:nvPr/>
          </p:nvCxnSpPr>
          <p:spPr bwMode="auto">
            <a:xfrm>
              <a:off x="304800" y="54102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5" name="Straight Connector 36"/>
            <p:cNvCxnSpPr>
              <a:cxnSpLocks noChangeShapeType="1"/>
            </p:cNvCxnSpPr>
            <p:nvPr/>
          </p:nvCxnSpPr>
          <p:spPr bwMode="auto">
            <a:xfrm>
              <a:off x="304800" y="55626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6" name="Straight Connector 37"/>
            <p:cNvCxnSpPr>
              <a:cxnSpLocks noChangeShapeType="1"/>
            </p:cNvCxnSpPr>
            <p:nvPr/>
          </p:nvCxnSpPr>
          <p:spPr bwMode="auto">
            <a:xfrm>
              <a:off x="304800" y="57150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7" name="Straight Connector 38"/>
            <p:cNvCxnSpPr>
              <a:cxnSpLocks noChangeShapeType="1"/>
            </p:cNvCxnSpPr>
            <p:nvPr/>
          </p:nvCxnSpPr>
          <p:spPr bwMode="auto">
            <a:xfrm>
              <a:off x="304800" y="58674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8" name="Straight Connector 39"/>
            <p:cNvCxnSpPr>
              <a:cxnSpLocks noChangeShapeType="1"/>
            </p:cNvCxnSpPr>
            <p:nvPr/>
          </p:nvCxnSpPr>
          <p:spPr bwMode="auto">
            <a:xfrm>
              <a:off x="304800" y="60198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033" name="Straight Connector 41"/>
          <p:cNvCxnSpPr>
            <a:cxnSpLocks noChangeShapeType="1"/>
          </p:cNvCxnSpPr>
          <p:nvPr/>
        </p:nvCxnSpPr>
        <p:spPr bwMode="auto">
          <a:xfrm rot="5400000">
            <a:off x="17518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4" name="Straight Connector 43"/>
          <p:cNvCxnSpPr>
            <a:cxnSpLocks noChangeShapeType="1"/>
          </p:cNvCxnSpPr>
          <p:nvPr/>
        </p:nvCxnSpPr>
        <p:spPr bwMode="auto">
          <a:xfrm rot="5400000">
            <a:off x="19042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5" name="Straight Connector 44"/>
          <p:cNvCxnSpPr>
            <a:cxnSpLocks noChangeShapeType="1"/>
          </p:cNvCxnSpPr>
          <p:nvPr/>
        </p:nvCxnSpPr>
        <p:spPr bwMode="auto">
          <a:xfrm rot="5400000">
            <a:off x="20566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6" name="Straight Connector 45"/>
          <p:cNvCxnSpPr>
            <a:cxnSpLocks noChangeShapeType="1"/>
          </p:cNvCxnSpPr>
          <p:nvPr/>
        </p:nvCxnSpPr>
        <p:spPr bwMode="auto">
          <a:xfrm rot="5400000">
            <a:off x="22090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7" name="Straight Connector 46"/>
          <p:cNvCxnSpPr>
            <a:cxnSpLocks noChangeShapeType="1"/>
          </p:cNvCxnSpPr>
          <p:nvPr/>
        </p:nvCxnSpPr>
        <p:spPr bwMode="auto">
          <a:xfrm rot="5400000">
            <a:off x="23614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8" name="Straight Connector 47"/>
          <p:cNvCxnSpPr>
            <a:cxnSpLocks noChangeShapeType="1"/>
          </p:cNvCxnSpPr>
          <p:nvPr/>
        </p:nvCxnSpPr>
        <p:spPr bwMode="auto">
          <a:xfrm rot="5400000">
            <a:off x="25138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9" name="Straight Connector 48"/>
          <p:cNvCxnSpPr>
            <a:cxnSpLocks noChangeShapeType="1"/>
          </p:cNvCxnSpPr>
          <p:nvPr/>
        </p:nvCxnSpPr>
        <p:spPr bwMode="auto">
          <a:xfrm rot="5400000">
            <a:off x="26662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40" name="Straight Connector 49"/>
          <p:cNvCxnSpPr>
            <a:cxnSpLocks noChangeShapeType="1"/>
          </p:cNvCxnSpPr>
          <p:nvPr/>
        </p:nvCxnSpPr>
        <p:spPr bwMode="auto">
          <a:xfrm rot="5400000">
            <a:off x="28186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2" name="Isosceles Triangle 51"/>
          <p:cNvSpPr/>
          <p:nvPr/>
        </p:nvSpPr>
        <p:spPr bwMode="auto">
          <a:xfrm>
            <a:off x="2514600" y="5257800"/>
            <a:ext cx="533400" cy="609600"/>
          </a:xfrm>
          <a:prstGeom prst="triangle">
            <a:avLst>
              <a:gd name="adj" fmla="val 29428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590800" y="51816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2438400" y="57912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3048000" y="57912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79" name="Isosceles Triangle 78"/>
          <p:cNvSpPr/>
          <p:nvPr/>
        </p:nvSpPr>
        <p:spPr bwMode="auto">
          <a:xfrm rot="15110203">
            <a:off x="8599488" y="3422651"/>
            <a:ext cx="1136650" cy="479425"/>
          </a:xfrm>
          <a:prstGeom prst="triangle">
            <a:avLst>
              <a:gd name="adj" fmla="val 28735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144000" y="2982913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8915400" y="3881438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9448800" y="40386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1049" name="Straight Arrow Connector 98"/>
          <p:cNvCxnSpPr>
            <a:cxnSpLocks noChangeShapeType="1"/>
          </p:cNvCxnSpPr>
          <p:nvPr/>
        </p:nvCxnSpPr>
        <p:spPr bwMode="auto">
          <a:xfrm rot="5400000" flipH="1" flipV="1">
            <a:off x="9335294" y="4458494"/>
            <a:ext cx="381000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050" name="Straight Arrow Connector 100"/>
          <p:cNvCxnSpPr>
            <a:cxnSpLocks noChangeShapeType="1"/>
          </p:cNvCxnSpPr>
          <p:nvPr/>
        </p:nvCxnSpPr>
        <p:spPr bwMode="auto">
          <a:xfrm rot="10800000" flipV="1">
            <a:off x="3276600" y="5638800"/>
            <a:ext cx="457200" cy="1524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298181144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itle 1"/>
          <p:cNvSpPr>
            <a:spLocks noGrp="1"/>
          </p:cNvSpPr>
          <p:nvPr>
            <p:ph type="title"/>
          </p:nvPr>
        </p:nvSpPr>
        <p:spPr>
          <a:xfrm>
            <a:off x="1524001" y="309102"/>
            <a:ext cx="8913813" cy="914400"/>
          </a:xfrm>
        </p:spPr>
        <p:txBody>
          <a:bodyPr/>
          <a:lstStyle/>
          <a:p>
            <a:r>
              <a:rPr lang="en-US"/>
              <a:t>Graphics Pipeline</a:t>
            </a:r>
          </a:p>
        </p:txBody>
      </p:sp>
      <p:grpSp>
        <p:nvGrpSpPr>
          <p:cNvPr id="2053" name="Group 17"/>
          <p:cNvGrpSpPr>
            <a:grpSpLocks/>
          </p:cNvGrpSpPr>
          <p:nvPr/>
        </p:nvGrpSpPr>
        <p:grpSpPr bwMode="auto">
          <a:xfrm>
            <a:off x="1828800" y="1600200"/>
            <a:ext cx="4262438" cy="2286000"/>
            <a:chOff x="381000" y="1752600"/>
            <a:chExt cx="8382000" cy="4495800"/>
          </a:xfrm>
        </p:grpSpPr>
        <p:sp>
          <p:nvSpPr>
            <p:cNvPr id="4" name="UTurnArrow"/>
            <p:cNvSpPr>
              <a:spLocks noEditPoints="1" noChangeArrowheads="1"/>
            </p:cNvSpPr>
            <p:nvPr/>
          </p:nvSpPr>
          <p:spPr bwMode="auto">
            <a:xfrm rot="16200000" flipH="1">
              <a:off x="265368" y="3619721"/>
              <a:ext cx="2669380" cy="2438117"/>
            </a:xfrm>
            <a:custGeom>
              <a:avLst/>
              <a:gdLst>
                <a:gd name="G0" fmla="+- 0 0 0"/>
                <a:gd name="G1" fmla="+- 7765 0 0"/>
                <a:gd name="G2" fmla="*/ 7765 1 2"/>
                <a:gd name="G3" fmla="*/ 11416 1 2"/>
                <a:gd name="G4" fmla="+- 10800 G3 G2"/>
                <a:gd name="G5" fmla="+- 10800 G3 0"/>
                <a:gd name="G6" fmla="+- G5 G2 0"/>
                <a:gd name="G7" fmla="*/ G6 1 2"/>
                <a:gd name="G8" fmla="+- 11416 0 0"/>
                <a:gd name="G9" fmla="+- 21600 0 7765"/>
                <a:gd name="G10" fmla="+- 21600 0 11416"/>
                <a:gd name="G11" fmla="min G10 8691"/>
                <a:gd name="G12" fmla="+- 8845 0 0"/>
                <a:gd name="G13" fmla="+- 14883 0 5975"/>
                <a:gd name="G14" fmla="+- 14883 0 0"/>
                <a:gd name="G15" fmla="*/ 7765 5842 6110"/>
                <a:gd name="G16" fmla="+- 8845 1350 0"/>
                <a:gd name="G17" fmla="+- 8310 0 G15"/>
                <a:gd name="G18" fmla="*/ G17 G7 8310"/>
                <a:gd name="G19" fmla="+- 7765 G18 0"/>
                <a:gd name="G20" fmla="+- G4 0 G18"/>
                <a:gd name="T0" fmla="*/ 10196 w 21600"/>
                <a:gd name="T1" fmla="*/ 0 h 21600"/>
                <a:gd name="T2" fmla="*/ 3883 w 21600"/>
                <a:gd name="T3" fmla="*/ 21600 h 21600"/>
                <a:gd name="T4" fmla="*/ 11416 w 21600"/>
                <a:gd name="T5" fmla="*/ 8845 h 21600"/>
                <a:gd name="T6" fmla="*/ 16508 w 21600"/>
                <a:gd name="T7" fmla="*/ 14883 h 21600"/>
                <a:gd name="T8" fmla="*/ 21600 w 21600"/>
                <a:gd name="T9" fmla="*/ 8845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0 h 21600"/>
                <a:gd name="T17" fmla="*/ G1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6508" y="14883"/>
                  </a:moveTo>
                  <a:lnTo>
                    <a:pt x="21600" y="8845"/>
                  </a:lnTo>
                  <a:lnTo>
                    <a:pt x="20391" y="8845"/>
                  </a:lnTo>
                  <a:lnTo>
                    <a:pt x="20391" y="8310"/>
                  </a:lnTo>
                  <a:cubicBezTo>
                    <a:pt x="20391" y="3721"/>
                    <a:pt x="15827" y="0"/>
                    <a:pt x="10196" y="0"/>
                  </a:cubicBezTo>
                  <a:cubicBezTo>
                    <a:pt x="4565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7765" y="21600"/>
                  </a:lnTo>
                  <a:lnTo>
                    <a:pt x="7765" y="8310"/>
                  </a:lnTo>
                  <a:cubicBezTo>
                    <a:pt x="7765" y="7821"/>
                    <a:pt x="8252" y="7424"/>
                    <a:pt x="8852" y="7424"/>
                  </a:cubicBezTo>
                  <a:lnTo>
                    <a:pt x="11538" y="7424"/>
                  </a:lnTo>
                  <a:cubicBezTo>
                    <a:pt x="12138" y="7424"/>
                    <a:pt x="12625" y="7821"/>
                    <a:pt x="12625" y="8310"/>
                  </a:cubicBezTo>
                  <a:lnTo>
                    <a:pt x="12625" y="8845"/>
                  </a:lnTo>
                  <a:lnTo>
                    <a:pt x="11416" y="884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900" dirty="0"/>
                <a:t>Homogeneous Divide</a:t>
              </a:r>
            </a:p>
          </p:txBody>
        </p:sp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81000" y="1752600"/>
              <a:ext cx="1142574" cy="1295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endParaRPr lang="en-US" sz="900" dirty="0"/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1523574" y="1752600"/>
              <a:ext cx="1295543" cy="1295666"/>
            </a:xfrm>
            <a:prstGeom prst="rightArrow">
              <a:avLst>
                <a:gd name="adj1" fmla="val 75324"/>
                <a:gd name="adj2" fmla="val 25000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Xform</a:t>
              </a:r>
              <a:endParaRPr lang="en-US" sz="900" dirty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819117" y="1752600"/>
              <a:ext cx="1142574" cy="1295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World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3961691" y="1752600"/>
              <a:ext cx="1448509" cy="1295666"/>
            </a:xfrm>
            <a:prstGeom prst="rightArrow">
              <a:avLst>
                <a:gd name="adj1" fmla="val 75324"/>
                <a:gd name="adj2" fmla="val 2794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Xform</a:t>
              </a: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819117" y="3354230"/>
              <a:ext cx="1676399" cy="129254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Still</a:t>
              </a:r>
              <a:br>
                <a:rPr lang="en-US" sz="900"/>
              </a:br>
              <a:r>
                <a:rPr lang="en-US" sz="900"/>
                <a:t>Clip</a:t>
              </a:r>
              <a:br>
                <a:rPr lang="en-US" sz="900"/>
              </a:br>
              <a:r>
                <a:rPr lang="en-US" sz="900"/>
                <a:t>Coords.</a:t>
              </a:r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4495516" y="3354230"/>
              <a:ext cx="1370466" cy="1292543"/>
            </a:xfrm>
            <a:prstGeom prst="rightArrow">
              <a:avLst>
                <a:gd name="adj1" fmla="val 75324"/>
                <a:gd name="adj2" fmla="val 2647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Clipping</a:t>
              </a:r>
            </a:p>
          </p:txBody>
        </p:sp>
        <p:sp>
          <p:nvSpPr>
            <p:cNvPr id="15" name="Rectangle 21"/>
            <p:cNvSpPr>
              <a:spLocks noChangeArrowheads="1"/>
            </p:cNvSpPr>
            <p:nvPr/>
          </p:nvSpPr>
          <p:spPr bwMode="auto">
            <a:xfrm>
              <a:off x="2057401" y="4952736"/>
              <a:ext cx="1676399" cy="1295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Window</a:t>
              </a:r>
            </a:p>
            <a:p>
              <a:pPr algn="ctr">
                <a:defRPr/>
              </a:pPr>
              <a:r>
                <a:rPr lang="en-US" sz="900"/>
                <a:t>Coordinates</a:t>
              </a:r>
            </a:p>
          </p:txBody>
        </p:sp>
        <p:sp>
          <p:nvSpPr>
            <p:cNvPr id="16" name="AutoShape 22"/>
            <p:cNvSpPr>
              <a:spLocks noChangeArrowheads="1"/>
            </p:cNvSpPr>
            <p:nvPr/>
          </p:nvSpPr>
          <p:spPr bwMode="auto">
            <a:xfrm>
              <a:off x="3733800" y="4952736"/>
              <a:ext cx="1448509" cy="1295664"/>
            </a:xfrm>
            <a:prstGeom prst="rightArrow">
              <a:avLst>
                <a:gd name="adj1" fmla="val 84065"/>
                <a:gd name="adj2" fmla="val 28919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Window</a:t>
              </a:r>
            </a:p>
            <a:p>
              <a:pPr algn="ctr">
                <a:defRPr/>
              </a:pPr>
              <a:r>
                <a:rPr lang="en-US" sz="900" dirty="0"/>
                <a:t>to</a:t>
              </a:r>
            </a:p>
            <a:p>
              <a:pPr algn="ctr">
                <a:defRPr/>
              </a:pPr>
              <a:r>
                <a:rPr lang="en-US" sz="900" dirty="0"/>
                <a:t>Viewport</a:t>
              </a:r>
            </a:p>
          </p:txBody>
        </p:sp>
        <p:sp>
          <p:nvSpPr>
            <p:cNvPr id="17" name="Rectangle 23"/>
            <p:cNvSpPr>
              <a:spLocks noChangeArrowheads="1"/>
            </p:cNvSpPr>
            <p:nvPr/>
          </p:nvSpPr>
          <p:spPr bwMode="auto">
            <a:xfrm>
              <a:off x="5182309" y="4952736"/>
              <a:ext cx="1676401" cy="1295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Viewport</a:t>
              </a:r>
            </a:p>
            <a:p>
              <a:pPr algn="ctr">
                <a:defRPr/>
              </a:pPr>
              <a:r>
                <a:rPr lang="en-US" sz="900" dirty="0"/>
                <a:t>Coordinates</a:t>
              </a: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5865981" y="3354230"/>
              <a:ext cx="1373586" cy="129254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Clip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r>
                <a:rPr lang="en-US" sz="900" dirty="0"/>
                <a:t>.</a:t>
              </a: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5410200" y="1752600"/>
              <a:ext cx="1142574" cy="12956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grpSp>
          <p:nvGrpSpPr>
            <p:cNvPr id="2097" name="Group 17"/>
            <p:cNvGrpSpPr>
              <a:grpSpLocks/>
            </p:cNvGrpSpPr>
            <p:nvPr/>
          </p:nvGrpSpPr>
          <p:grpSpPr bwMode="auto">
            <a:xfrm>
              <a:off x="6553200" y="1905000"/>
              <a:ext cx="2209800" cy="2667000"/>
              <a:chOff x="6324600" y="1905000"/>
              <a:chExt cx="2438400" cy="2667000"/>
            </a:xfrm>
          </p:grpSpPr>
          <p:sp>
            <p:nvSpPr>
              <p:cNvPr id="10" name="UTurnArrow"/>
              <p:cNvSpPr>
                <a:spLocks noEditPoints="1" noChangeArrowheads="1"/>
              </p:cNvSpPr>
              <p:nvPr/>
            </p:nvSpPr>
            <p:spPr bwMode="auto">
              <a:xfrm rot="5400000">
                <a:off x="6210435" y="2019278"/>
                <a:ext cx="2666259" cy="2438869"/>
              </a:xfrm>
              <a:custGeom>
                <a:avLst/>
                <a:gdLst>
                  <a:gd name="G0" fmla="+- 0 0 0"/>
                  <a:gd name="G1" fmla="+- 7765 0 0"/>
                  <a:gd name="G2" fmla="*/ 7765 1 2"/>
                  <a:gd name="G3" fmla="*/ 11416 1 2"/>
                  <a:gd name="G4" fmla="+- 10800 G3 G2"/>
                  <a:gd name="G5" fmla="+- 10800 G3 0"/>
                  <a:gd name="G6" fmla="+- G5 G2 0"/>
                  <a:gd name="G7" fmla="*/ G6 1 2"/>
                  <a:gd name="G8" fmla="+- 11416 0 0"/>
                  <a:gd name="G9" fmla="+- 21600 0 7765"/>
                  <a:gd name="G10" fmla="+- 21600 0 11416"/>
                  <a:gd name="G11" fmla="min G10 8691"/>
                  <a:gd name="G12" fmla="+- 8845 0 0"/>
                  <a:gd name="G13" fmla="+- 14883 0 5975"/>
                  <a:gd name="G14" fmla="+- 14883 0 0"/>
                  <a:gd name="G15" fmla="*/ 7765 5842 6110"/>
                  <a:gd name="G16" fmla="+- 8845 1350 0"/>
                  <a:gd name="G17" fmla="+- 8310 0 G15"/>
                  <a:gd name="G18" fmla="*/ G17 G7 8310"/>
                  <a:gd name="G19" fmla="+- 7765 G18 0"/>
                  <a:gd name="G20" fmla="+- G4 0 G18"/>
                  <a:gd name="T0" fmla="*/ 10196 w 21600"/>
                  <a:gd name="T1" fmla="*/ 0 h 21600"/>
                  <a:gd name="T2" fmla="*/ 3883 w 21600"/>
                  <a:gd name="T3" fmla="*/ 21600 h 21600"/>
                  <a:gd name="T4" fmla="*/ 11416 w 21600"/>
                  <a:gd name="T5" fmla="*/ 8845 h 21600"/>
                  <a:gd name="T6" fmla="*/ 16508 w 21600"/>
                  <a:gd name="T7" fmla="*/ 14883 h 21600"/>
                  <a:gd name="T8" fmla="*/ 21600 w 21600"/>
                  <a:gd name="T9" fmla="*/ 8845 h 21600"/>
                  <a:gd name="T10" fmla="*/ 17694720 60000 65536"/>
                  <a:gd name="T11" fmla="*/ 5898240 60000 65536"/>
                  <a:gd name="T12" fmla="*/ 5898240 60000 65536"/>
                  <a:gd name="T13" fmla="*/ 5898240 60000 65536"/>
                  <a:gd name="T14" fmla="*/ 0 60000 65536"/>
                  <a:gd name="T15" fmla="*/ 0 w 21600"/>
                  <a:gd name="T16" fmla="*/ 8310 h 21600"/>
                  <a:gd name="T17" fmla="*/ G1 w 21600"/>
                  <a:gd name="T18" fmla="*/ 21600 h 216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00" h="21600">
                    <a:moveTo>
                      <a:pt x="16508" y="14883"/>
                    </a:moveTo>
                    <a:lnTo>
                      <a:pt x="21600" y="8845"/>
                    </a:lnTo>
                    <a:lnTo>
                      <a:pt x="20391" y="8845"/>
                    </a:lnTo>
                    <a:lnTo>
                      <a:pt x="20391" y="8310"/>
                    </a:lnTo>
                    <a:cubicBezTo>
                      <a:pt x="20391" y="3721"/>
                      <a:pt x="15827" y="0"/>
                      <a:pt x="10196" y="0"/>
                    </a:cubicBezTo>
                    <a:cubicBezTo>
                      <a:pt x="4565" y="0"/>
                      <a:pt x="0" y="3799"/>
                      <a:pt x="0" y="8485"/>
                    </a:cubicBezTo>
                    <a:lnTo>
                      <a:pt x="0" y="21600"/>
                    </a:lnTo>
                    <a:lnTo>
                      <a:pt x="7765" y="21600"/>
                    </a:lnTo>
                    <a:lnTo>
                      <a:pt x="7765" y="8310"/>
                    </a:lnTo>
                    <a:cubicBezTo>
                      <a:pt x="7765" y="7821"/>
                      <a:pt x="8252" y="7424"/>
                      <a:pt x="8852" y="7424"/>
                    </a:cubicBezTo>
                    <a:lnTo>
                      <a:pt x="11538" y="7424"/>
                    </a:lnTo>
                    <a:cubicBezTo>
                      <a:pt x="12138" y="7424"/>
                      <a:pt x="12625" y="7821"/>
                      <a:pt x="12625" y="8310"/>
                    </a:cubicBezTo>
                    <a:lnTo>
                      <a:pt x="12625" y="8845"/>
                    </a:lnTo>
                    <a:lnTo>
                      <a:pt x="11416" y="884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rot="10800000" vert="eaVert" anchor="ctr"/>
              <a:lstStyle/>
              <a:p>
                <a:pPr>
                  <a:defRPr/>
                </a:pPr>
                <a:endParaRPr lang="en-US" sz="900"/>
              </a:p>
            </p:txBody>
          </p:sp>
          <p:sp>
            <p:nvSpPr>
              <p:cNvPr id="2099" name="Text Box 16"/>
              <p:cNvSpPr txBox="1">
                <a:spLocks noChangeArrowheads="1"/>
              </p:cNvSpPr>
              <p:nvPr/>
            </p:nvSpPr>
            <p:spPr bwMode="auto">
              <a:xfrm>
                <a:off x="6492767" y="2096870"/>
                <a:ext cx="1555675" cy="7263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>
                    <a:latin typeface="Times New Roman" pitchFamily="18" charset="0"/>
                  </a:rPr>
                  <a:t>Perspective</a:t>
                </a:r>
                <a:br>
                  <a:rPr lang="en-US" sz="900">
                    <a:latin typeface="Times New Roman" pitchFamily="18" charset="0"/>
                  </a:rPr>
                </a:br>
                <a:r>
                  <a:rPr lang="en-US" sz="900">
                    <a:latin typeface="Times New Roman" pitchFamily="18" charset="0"/>
                  </a:rPr>
                  <a:t>Distortion</a:t>
                </a:r>
              </a:p>
            </p:txBody>
          </p:sp>
        </p:grpSp>
      </p:grp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3875088" y="4724401"/>
          <a:ext cx="1001712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Equation" r:id="rId4" imgW="1002960" imgH="1473120" progId="Equation.DSMT4">
                  <p:embed/>
                </p:oleObj>
              </mc:Choice>
              <mc:Fallback>
                <p:oleObj name="Equation" r:id="rId4" imgW="1002960" imgH="1473120" progId="Equation.DSMT4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5088" y="4724401"/>
                        <a:ext cx="1001712" cy="1471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54" name="Group 50"/>
          <p:cNvGrpSpPr>
            <a:grpSpLocks/>
          </p:cNvGrpSpPr>
          <p:nvPr/>
        </p:nvGrpSpPr>
        <p:grpSpPr bwMode="auto">
          <a:xfrm>
            <a:off x="2286000" y="4953000"/>
            <a:ext cx="1219200" cy="1068388"/>
            <a:chOff x="304800" y="4953000"/>
            <a:chExt cx="1143000" cy="1068388"/>
          </a:xfrm>
        </p:grpSpPr>
        <p:cxnSp>
          <p:nvCxnSpPr>
            <p:cNvPr id="2077" name="Straight Connector 32"/>
            <p:cNvCxnSpPr>
              <a:cxnSpLocks noChangeShapeType="1"/>
            </p:cNvCxnSpPr>
            <p:nvPr/>
          </p:nvCxnSpPr>
          <p:spPr bwMode="auto">
            <a:xfrm>
              <a:off x="304800" y="49530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78" name="Straight Connector 33"/>
            <p:cNvCxnSpPr>
              <a:cxnSpLocks noChangeShapeType="1"/>
            </p:cNvCxnSpPr>
            <p:nvPr/>
          </p:nvCxnSpPr>
          <p:spPr bwMode="auto">
            <a:xfrm>
              <a:off x="304800" y="51054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79" name="Straight Connector 34"/>
            <p:cNvCxnSpPr>
              <a:cxnSpLocks noChangeShapeType="1"/>
            </p:cNvCxnSpPr>
            <p:nvPr/>
          </p:nvCxnSpPr>
          <p:spPr bwMode="auto">
            <a:xfrm>
              <a:off x="304800" y="52578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80" name="Straight Connector 35"/>
            <p:cNvCxnSpPr>
              <a:cxnSpLocks noChangeShapeType="1"/>
            </p:cNvCxnSpPr>
            <p:nvPr/>
          </p:nvCxnSpPr>
          <p:spPr bwMode="auto">
            <a:xfrm>
              <a:off x="304800" y="54102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81" name="Straight Connector 36"/>
            <p:cNvCxnSpPr>
              <a:cxnSpLocks noChangeShapeType="1"/>
            </p:cNvCxnSpPr>
            <p:nvPr/>
          </p:nvCxnSpPr>
          <p:spPr bwMode="auto">
            <a:xfrm>
              <a:off x="304800" y="55626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82" name="Straight Connector 37"/>
            <p:cNvCxnSpPr>
              <a:cxnSpLocks noChangeShapeType="1"/>
            </p:cNvCxnSpPr>
            <p:nvPr/>
          </p:nvCxnSpPr>
          <p:spPr bwMode="auto">
            <a:xfrm>
              <a:off x="304800" y="57150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83" name="Straight Connector 38"/>
            <p:cNvCxnSpPr>
              <a:cxnSpLocks noChangeShapeType="1"/>
            </p:cNvCxnSpPr>
            <p:nvPr/>
          </p:nvCxnSpPr>
          <p:spPr bwMode="auto">
            <a:xfrm>
              <a:off x="304800" y="58674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84" name="Straight Connector 39"/>
            <p:cNvCxnSpPr>
              <a:cxnSpLocks noChangeShapeType="1"/>
            </p:cNvCxnSpPr>
            <p:nvPr/>
          </p:nvCxnSpPr>
          <p:spPr bwMode="auto">
            <a:xfrm>
              <a:off x="304800" y="60198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2055" name="Straight Connector 41"/>
          <p:cNvCxnSpPr>
            <a:cxnSpLocks noChangeShapeType="1"/>
          </p:cNvCxnSpPr>
          <p:nvPr/>
        </p:nvCxnSpPr>
        <p:spPr bwMode="auto">
          <a:xfrm rot="5400000">
            <a:off x="17518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56" name="Straight Connector 43"/>
          <p:cNvCxnSpPr>
            <a:cxnSpLocks noChangeShapeType="1"/>
          </p:cNvCxnSpPr>
          <p:nvPr/>
        </p:nvCxnSpPr>
        <p:spPr bwMode="auto">
          <a:xfrm rot="5400000">
            <a:off x="19042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57" name="Straight Connector 44"/>
          <p:cNvCxnSpPr>
            <a:cxnSpLocks noChangeShapeType="1"/>
          </p:cNvCxnSpPr>
          <p:nvPr/>
        </p:nvCxnSpPr>
        <p:spPr bwMode="auto">
          <a:xfrm rot="5400000">
            <a:off x="20566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58" name="Straight Connector 45"/>
          <p:cNvCxnSpPr>
            <a:cxnSpLocks noChangeShapeType="1"/>
          </p:cNvCxnSpPr>
          <p:nvPr/>
        </p:nvCxnSpPr>
        <p:spPr bwMode="auto">
          <a:xfrm rot="5400000">
            <a:off x="22090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59" name="Straight Connector 46"/>
          <p:cNvCxnSpPr>
            <a:cxnSpLocks noChangeShapeType="1"/>
          </p:cNvCxnSpPr>
          <p:nvPr/>
        </p:nvCxnSpPr>
        <p:spPr bwMode="auto">
          <a:xfrm rot="5400000">
            <a:off x="23614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60" name="Straight Connector 47"/>
          <p:cNvCxnSpPr>
            <a:cxnSpLocks noChangeShapeType="1"/>
          </p:cNvCxnSpPr>
          <p:nvPr/>
        </p:nvCxnSpPr>
        <p:spPr bwMode="auto">
          <a:xfrm rot="5400000">
            <a:off x="25138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61" name="Straight Connector 48"/>
          <p:cNvCxnSpPr>
            <a:cxnSpLocks noChangeShapeType="1"/>
          </p:cNvCxnSpPr>
          <p:nvPr/>
        </p:nvCxnSpPr>
        <p:spPr bwMode="auto">
          <a:xfrm rot="5400000">
            <a:off x="26662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62" name="Straight Connector 49"/>
          <p:cNvCxnSpPr>
            <a:cxnSpLocks noChangeShapeType="1"/>
          </p:cNvCxnSpPr>
          <p:nvPr/>
        </p:nvCxnSpPr>
        <p:spPr bwMode="auto">
          <a:xfrm rot="5400000">
            <a:off x="28186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2" name="Isosceles Triangle 51"/>
          <p:cNvSpPr/>
          <p:nvPr/>
        </p:nvSpPr>
        <p:spPr bwMode="auto">
          <a:xfrm>
            <a:off x="2514600" y="5257800"/>
            <a:ext cx="533400" cy="609600"/>
          </a:xfrm>
          <a:prstGeom prst="triangle">
            <a:avLst>
              <a:gd name="adj" fmla="val 29428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590800" y="51816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2438400" y="57912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3048000" y="57912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2067" name="Straight Arrow Connector 98"/>
          <p:cNvCxnSpPr>
            <a:cxnSpLocks noChangeShapeType="1"/>
          </p:cNvCxnSpPr>
          <p:nvPr/>
        </p:nvCxnSpPr>
        <p:spPr bwMode="auto">
          <a:xfrm rot="5400000" flipH="1" flipV="1">
            <a:off x="9335294" y="4458494"/>
            <a:ext cx="381000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68" name="Straight Arrow Connector 100"/>
          <p:cNvCxnSpPr>
            <a:cxnSpLocks noChangeShapeType="1"/>
          </p:cNvCxnSpPr>
          <p:nvPr/>
        </p:nvCxnSpPr>
        <p:spPr bwMode="auto">
          <a:xfrm rot="10800000" flipV="1">
            <a:off x="3276600" y="5638800"/>
            <a:ext cx="457200" cy="1524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8839201" y="4724401"/>
          <a:ext cx="836613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Equation" r:id="rId6" imgW="838080" imgH="1473120" progId="Equation.3">
                  <p:embed/>
                </p:oleObj>
              </mc:Choice>
              <mc:Fallback>
                <p:oleObj name="Equation" r:id="rId6" imgW="838080" imgH="1473120" progId="Equation.3">
                  <p:embed/>
                  <p:pic>
                    <p:nvPicPr>
                      <p:cNvPr id="20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9201" y="4724401"/>
                        <a:ext cx="836613" cy="1471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9" name="TextBox 80"/>
          <p:cNvSpPr txBox="1">
            <a:spLocks noChangeArrowheads="1"/>
          </p:cNvSpPr>
          <p:nvPr/>
        </p:nvSpPr>
        <p:spPr bwMode="auto">
          <a:xfrm>
            <a:off x="6400801" y="4772026"/>
            <a:ext cx="1096963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0">
                <a:latin typeface="Times New Roman" pitchFamily="18" charset="0"/>
              </a:rPr>
              <a:t>M</a:t>
            </a:r>
          </a:p>
        </p:txBody>
      </p:sp>
      <p:cxnSp>
        <p:nvCxnSpPr>
          <p:cNvPr id="2070" name="Straight Arrow Connector 91"/>
          <p:cNvCxnSpPr>
            <a:cxnSpLocks noChangeShapeType="1"/>
          </p:cNvCxnSpPr>
          <p:nvPr/>
        </p:nvCxnSpPr>
        <p:spPr bwMode="auto">
          <a:xfrm rot="10800000" flipV="1">
            <a:off x="8763000" y="3579814"/>
            <a:ext cx="762000" cy="2301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71" name="Straight Arrow Connector 92"/>
          <p:cNvCxnSpPr>
            <a:cxnSpLocks noChangeShapeType="1"/>
          </p:cNvCxnSpPr>
          <p:nvPr/>
        </p:nvCxnSpPr>
        <p:spPr bwMode="auto">
          <a:xfrm rot="16200000" flipV="1">
            <a:off x="9182894" y="3237706"/>
            <a:ext cx="6858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72" name="Straight Arrow Connector 93"/>
          <p:cNvCxnSpPr>
            <a:cxnSpLocks noChangeShapeType="1"/>
          </p:cNvCxnSpPr>
          <p:nvPr/>
        </p:nvCxnSpPr>
        <p:spPr bwMode="auto">
          <a:xfrm>
            <a:off x="9525000" y="3581400"/>
            <a:ext cx="457200" cy="304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95" name="Isosceles Triangle 94"/>
          <p:cNvSpPr/>
          <p:nvPr/>
        </p:nvSpPr>
        <p:spPr bwMode="auto">
          <a:xfrm rot="15110203">
            <a:off x="8599488" y="3422651"/>
            <a:ext cx="1136650" cy="479425"/>
          </a:xfrm>
          <a:prstGeom prst="triangle">
            <a:avLst>
              <a:gd name="adj" fmla="val 28735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96" name="Oval 95"/>
          <p:cNvSpPr/>
          <p:nvPr/>
        </p:nvSpPr>
        <p:spPr bwMode="auto">
          <a:xfrm>
            <a:off x="9144000" y="2982913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97" name="Oval 96"/>
          <p:cNvSpPr/>
          <p:nvPr/>
        </p:nvSpPr>
        <p:spPr bwMode="auto">
          <a:xfrm>
            <a:off x="8915400" y="3881438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9448800" y="40386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94557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FF205-3550-476F-93C0-54010AE36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57" y="-45255"/>
            <a:ext cx="10515600" cy="1325563"/>
          </a:xfrm>
        </p:spPr>
        <p:txBody>
          <a:bodyPr/>
          <a:lstStyle/>
          <a:p>
            <a:r>
              <a:rPr lang="en-US" dirty="0"/>
              <a:t>Modeling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3BC2-C080-4C41-9B56-568F7F67C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08182"/>
            <a:ext cx="11353800" cy="202081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Pretty simple…models are created in model coordinates</a:t>
            </a:r>
          </a:p>
          <a:p>
            <a:pPr lvl="1"/>
            <a:r>
              <a:rPr lang="en-US" dirty="0"/>
              <a:t>Often centered on the origin</a:t>
            </a:r>
            <a:br>
              <a:rPr lang="en-US" dirty="0"/>
            </a:br>
            <a:endParaRPr lang="en-US" dirty="0"/>
          </a:p>
          <a:p>
            <a:r>
              <a:rPr lang="en-US" dirty="0"/>
              <a:t>A </a:t>
            </a:r>
            <a:r>
              <a:rPr lang="en-US" i="1" dirty="0"/>
              <a:t>Modeling Transformation</a:t>
            </a:r>
          </a:p>
          <a:p>
            <a:pPr lvl="1"/>
            <a:r>
              <a:rPr lang="en-US" dirty="0"/>
              <a:t>Moves the model into the correct spot in the World</a:t>
            </a:r>
          </a:p>
          <a:p>
            <a:pPr lvl="1"/>
            <a:r>
              <a:rPr lang="en-US" dirty="0"/>
              <a:t>It can be any combination of affine transformations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57F72-6062-4429-83DC-C058B5EF5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252" y="3589040"/>
            <a:ext cx="5633208" cy="31447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147E69-9C33-4FEC-97F3-6AC06ADF6E19}"/>
              </a:ext>
            </a:extLst>
          </p:cNvPr>
          <p:cNvSpPr txBox="1"/>
          <p:nvPr/>
        </p:nvSpPr>
        <p:spPr>
          <a:xfrm>
            <a:off x="7881729" y="3830566"/>
            <a:ext cx="3687419" cy="175432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You will sometimes hear  “camera transformation” 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called “view transformation”. </a:t>
            </a:r>
            <a:br>
              <a:rPr lang="en-US" dirty="0">
                <a:latin typeface="Comic Sans MS" panose="030F0702030302020204" pitchFamily="66" charset="0"/>
              </a:rPr>
            </a:b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And “camera space” called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 “view space”</a:t>
            </a:r>
          </a:p>
        </p:txBody>
      </p:sp>
    </p:spTree>
    <p:extLst>
      <p:ext uri="{BB962C8B-B14F-4D97-AF65-F5344CB8AC3E}">
        <p14:creationId xmlns:p14="http://schemas.microsoft.com/office/powerpoint/2010/main" val="573120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64FB6-6621-4989-8265-E31F978D9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Transformation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54DDE6-8F4D-40DE-A8E6-8050D14C3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443" y="1839980"/>
            <a:ext cx="3667125" cy="4295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00EB51-4966-426E-9269-704419D0E70D}"/>
              </a:ext>
            </a:extLst>
          </p:cNvPr>
          <p:cNvSpPr txBox="1"/>
          <p:nvPr/>
        </p:nvSpPr>
        <p:spPr>
          <a:xfrm>
            <a:off x="5337908" y="2812901"/>
            <a:ext cx="68540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Here’s a 3D mesh object from Unity</a:t>
            </a:r>
          </a:p>
          <a:p>
            <a:endParaRPr lang="en-US" dirty="0"/>
          </a:p>
          <a:p>
            <a:r>
              <a:rPr lang="en-US" dirty="0"/>
              <a:t>The information in the Transform box is used to create a Model matrix</a:t>
            </a:r>
          </a:p>
          <a:p>
            <a:endParaRPr lang="en-US" dirty="0"/>
          </a:p>
          <a:p>
            <a:r>
              <a:rPr lang="en-US" dirty="0"/>
              <a:t>This transformation is applied to all the vertices of the mesh </a:t>
            </a:r>
          </a:p>
        </p:txBody>
      </p:sp>
    </p:spTree>
    <p:extLst>
      <p:ext uri="{BB962C8B-B14F-4D97-AF65-F5344CB8AC3E}">
        <p14:creationId xmlns:p14="http://schemas.microsoft.com/office/powerpoint/2010/main" val="71417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1640937" y="154764"/>
            <a:ext cx="8913813" cy="91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3D Graphics: Image Formation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692" y="1069164"/>
            <a:ext cx="11315699" cy="4407713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charset="0"/>
              </a:rPr>
              <a:t>Goal in CG is to generate a 2D image of a 3D scene…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pPr lvl="1"/>
            <a:r>
              <a:rPr lang="en-US" dirty="0">
                <a:ea typeface="ＭＳ Ｐゴシック" charset="0"/>
              </a:rPr>
              <a:t>The input data is a scene description</a:t>
            </a:r>
          </a:p>
          <a:p>
            <a:pPr lvl="1"/>
            <a:r>
              <a:rPr lang="en-US" dirty="0">
                <a:ea typeface="ＭＳ Ｐゴシック" charset="0"/>
              </a:rPr>
              <a:t>Output is an image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One approach is to computationally mimic a camera or human eye</a:t>
            </a:r>
          </a:p>
          <a:p>
            <a:pPr marL="0" indent="0">
              <a:buNone/>
            </a:pP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In the scene…there are objects…lights…and a viewer</a:t>
            </a:r>
          </a:p>
          <a:p>
            <a:endParaRPr lang="en-US" dirty="0">
              <a:latin typeface="Arial" charset="0"/>
              <a:ea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</a:endParaRP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AA5E33-F3A5-49F5-8C6F-86ADEB3E6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4" y="4527663"/>
            <a:ext cx="7425042" cy="23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18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BA8D-DD18-4AFA-B61E-95B213C88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Cameras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D29E97-4556-4913-869F-5CED0D3FE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90"/>
            <a:ext cx="3743325" cy="4324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9167F4-8A76-4250-88F1-3B34C3916A80}"/>
              </a:ext>
            </a:extLst>
          </p:cNvPr>
          <p:cNvSpPr txBox="1"/>
          <p:nvPr/>
        </p:nvSpPr>
        <p:spPr>
          <a:xfrm>
            <a:off x="4861169" y="2370628"/>
            <a:ext cx="73855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Camera from Unity…it generates a view of the virtual world</a:t>
            </a:r>
          </a:p>
          <a:p>
            <a:endParaRPr lang="en-US" dirty="0"/>
          </a:p>
          <a:p>
            <a:r>
              <a:rPr lang="en-US" dirty="0"/>
              <a:t>This accomplished mostly by applying matrix transformations to geometry</a:t>
            </a:r>
          </a:p>
          <a:p>
            <a:endParaRPr lang="en-US" dirty="0"/>
          </a:p>
          <a:p>
            <a:r>
              <a:rPr lang="en-US" dirty="0"/>
              <a:t>The information in the </a:t>
            </a:r>
            <a:r>
              <a:rPr lang="en-US" b="1" dirty="0"/>
              <a:t>Transform</a:t>
            </a:r>
            <a:r>
              <a:rPr lang="en-US" dirty="0"/>
              <a:t> box is used to create a </a:t>
            </a:r>
            <a:r>
              <a:rPr lang="en-US" b="1" dirty="0"/>
              <a:t>View matrix</a:t>
            </a:r>
          </a:p>
          <a:p>
            <a:endParaRPr lang="en-US" dirty="0"/>
          </a:p>
          <a:p>
            <a:r>
              <a:rPr lang="en-US" b="1" dirty="0"/>
              <a:t>Projection</a:t>
            </a:r>
            <a:r>
              <a:rPr lang="en-US" dirty="0"/>
              <a:t> and </a:t>
            </a:r>
            <a:r>
              <a:rPr lang="en-US" b="1" dirty="0"/>
              <a:t>Field of View </a:t>
            </a:r>
            <a:r>
              <a:rPr lang="en-US" dirty="0"/>
              <a:t>and </a:t>
            </a:r>
            <a:r>
              <a:rPr lang="en-US" b="1" dirty="0"/>
              <a:t>Clipping</a:t>
            </a:r>
            <a:r>
              <a:rPr lang="en-US" dirty="0"/>
              <a:t> planes create a </a:t>
            </a:r>
            <a:r>
              <a:rPr lang="en-US" b="1" dirty="0"/>
              <a:t>Projection matrix</a:t>
            </a:r>
          </a:p>
          <a:p>
            <a:endParaRPr lang="en-US" dirty="0"/>
          </a:p>
          <a:p>
            <a:r>
              <a:rPr lang="en-US" b="1" dirty="0"/>
              <a:t>Viewport </a:t>
            </a:r>
            <a:r>
              <a:rPr lang="en-US" b="1" dirty="0" err="1"/>
              <a:t>Rect</a:t>
            </a:r>
            <a:r>
              <a:rPr lang="en-US" b="1" dirty="0"/>
              <a:t> </a:t>
            </a:r>
            <a:r>
              <a:rPr lang="en-US" dirty="0"/>
              <a:t>is used to create </a:t>
            </a:r>
            <a:r>
              <a:rPr lang="en-US" b="1" dirty="0"/>
              <a:t>Viewport matrix</a:t>
            </a:r>
          </a:p>
        </p:txBody>
      </p:sp>
    </p:spTree>
    <p:extLst>
      <p:ext uri="{BB962C8B-B14F-4D97-AF65-F5344CB8AC3E}">
        <p14:creationId xmlns:p14="http://schemas.microsoft.com/office/powerpoint/2010/main" val="3915927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7232" y="2346976"/>
            <a:ext cx="8531668" cy="391935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765" y="1520542"/>
            <a:ext cx="9057142" cy="4307157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>
            <a:lvl1pPr marL="342874" indent="-342874" algn="l" defTabSz="914332" rtl="0" eaLnBrk="1" latinLnBrk="0" hangingPunct="1">
              <a:spcBef>
                <a:spcPts val="999"/>
              </a:spcBef>
              <a:buClr>
                <a:schemeClr val="accent2"/>
              </a:buClr>
              <a:buFont typeface="Wingdings 2" pitchFamily="18" charset="2"/>
              <a:buChar char="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336526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4974" indent="-349224" algn="l" defTabSz="914332" rtl="0" eaLnBrk="1" latinLnBrk="0" hangingPunct="1">
              <a:spcBef>
                <a:spcPts val="600"/>
              </a:spcBef>
              <a:buClr>
                <a:schemeClr val="tx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98" indent="-336526" algn="l" defTabSz="914332" rtl="0" eaLnBrk="1" latinLnBrk="0" hangingPunct="1">
              <a:spcBef>
                <a:spcPts val="600"/>
              </a:spcBef>
              <a:buClr>
                <a:schemeClr val="accent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724" indent="-349224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661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537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2998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461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Lato" panose="020F0502020204030203" pitchFamily="34" charset="0"/>
              </a:rPr>
              <a:t>We often will want to allow the view of our 3D scene to change</a:t>
            </a:r>
          </a:p>
          <a:p>
            <a:pPr marL="0" indent="0">
              <a:buNone/>
            </a:pPr>
            <a:r>
              <a:rPr lang="en-US" sz="1800" dirty="0">
                <a:latin typeface="Lato" panose="020F0502020204030203" pitchFamily="34" charset="0"/>
              </a:rPr>
              <a:t>We can do so using by applying affine transformations to the geometry</a:t>
            </a:r>
          </a:p>
          <a:p>
            <a:pPr marL="0" indent="0">
              <a:buNone/>
            </a:pPr>
            <a:r>
              <a:rPr lang="en-US" sz="1800" dirty="0">
                <a:latin typeface="Lato" panose="020F0502020204030203" pitchFamily="34" charset="0"/>
              </a:rPr>
              <a:t>A </a:t>
            </a:r>
            <a:r>
              <a:rPr lang="en-US" sz="1800" b="1" i="1" dirty="0">
                <a:latin typeface="Lato" panose="020F0502020204030203" pitchFamily="34" charset="0"/>
              </a:rPr>
              <a:t>view matrix</a:t>
            </a:r>
            <a:r>
              <a:rPr lang="en-US" sz="1800" dirty="0">
                <a:latin typeface="Lato" panose="020F0502020204030203" pitchFamily="34" charset="0"/>
              </a:rPr>
              <a:t> is functionally equivalent to a camera </a:t>
            </a:r>
            <a:br>
              <a:rPr lang="en-US" sz="1800" dirty="0">
                <a:latin typeface="Lato" panose="020F0502020204030203" pitchFamily="34" charset="0"/>
              </a:rPr>
            </a:br>
            <a:br>
              <a:rPr lang="en-US" sz="1800" dirty="0">
                <a:latin typeface="Lato" panose="020F0502020204030203" pitchFamily="34" charset="0"/>
              </a:rPr>
            </a:br>
            <a:r>
              <a:rPr lang="en-US" sz="1800" dirty="0">
                <a:latin typeface="Lato" panose="020F0502020204030203" pitchFamily="34" charset="0"/>
              </a:rPr>
              <a:t>It is a transformation matrix like the Model matrix, </a:t>
            </a:r>
            <a:r>
              <a:rPr lang="en-US" sz="1800" b="1" dirty="0">
                <a:latin typeface="Lato" panose="020F0502020204030203" pitchFamily="34" charset="0"/>
              </a:rPr>
              <a:t>but</a:t>
            </a:r>
          </a:p>
          <a:p>
            <a:pPr lvl="1"/>
            <a:r>
              <a:rPr lang="en-US" sz="1600" b="1" dirty="0">
                <a:latin typeface="Lato" panose="020F0502020204030203" pitchFamily="34" charset="0"/>
              </a:rPr>
              <a:t>Happens after the modeling transformation</a:t>
            </a:r>
          </a:p>
          <a:p>
            <a:pPr lvl="1"/>
            <a:r>
              <a:rPr lang="en-US" sz="1600" b="1" dirty="0">
                <a:latin typeface="Lato" panose="020F0502020204030203" pitchFamily="34" charset="0"/>
              </a:rPr>
              <a:t>It applies the same transformations equally to every object </a:t>
            </a:r>
          </a:p>
          <a:p>
            <a:pPr lvl="2"/>
            <a:r>
              <a:rPr lang="en-US" sz="1600" dirty="0">
                <a:latin typeface="Lato" panose="020F0502020204030203" pitchFamily="34" charset="0"/>
              </a:rPr>
              <a:t>Moving the whole world 5 units towards us =  walking 5 units forwards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765" y="4827898"/>
            <a:ext cx="6780944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“The engines don’t move the ship at all. The ship stays where it is and the engines move the universe around it.”</a:t>
            </a:r>
          </a:p>
          <a:p>
            <a:r>
              <a:rPr lang="en-US" i="1" dirty="0">
                <a:latin typeface="Comic Sans MS" panose="030F0702030302020204" pitchFamily="66" charset="0"/>
              </a:rPr>
              <a:t>-- Futurama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33385-2B54-423A-A44F-EF116CB668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65"/>
          <a:stretch/>
        </p:blipFill>
        <p:spPr>
          <a:xfrm>
            <a:off x="8316782" y="1995280"/>
            <a:ext cx="3276129" cy="2156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6883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97" y="1413640"/>
            <a:ext cx="8273103" cy="4698111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316519" y="5909675"/>
            <a:ext cx="5687068" cy="60527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>
            <a:lvl1pPr marL="342874" indent="-342874" algn="l" defTabSz="914332" rtl="0" eaLnBrk="1" latinLnBrk="0" hangingPunct="1">
              <a:spcBef>
                <a:spcPts val="999"/>
              </a:spcBef>
              <a:buClr>
                <a:schemeClr val="accent2"/>
              </a:buClr>
              <a:buFont typeface="Wingdings 2" pitchFamily="18" charset="2"/>
              <a:buChar char="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336526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4974" indent="-349224" algn="l" defTabSz="914332" rtl="0" eaLnBrk="1" latinLnBrk="0" hangingPunct="1">
              <a:spcBef>
                <a:spcPts val="600"/>
              </a:spcBef>
              <a:buClr>
                <a:schemeClr val="tx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98" indent="-336526" algn="l" defTabSz="914332" rtl="0" eaLnBrk="1" latinLnBrk="0" hangingPunct="1">
              <a:spcBef>
                <a:spcPts val="600"/>
              </a:spcBef>
              <a:buClr>
                <a:schemeClr val="accent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724" indent="-349224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661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537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2998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461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ClrTx/>
              <a:buNone/>
              <a:defRPr/>
            </a:pPr>
            <a:r>
              <a:rPr lang="en-US" sz="1600" dirty="0"/>
              <a:t>From </a:t>
            </a:r>
            <a:r>
              <a:rPr lang="en-US" sz="1600" dirty="0" err="1"/>
              <a:t>WebGL</a:t>
            </a:r>
            <a:r>
              <a:rPr lang="en-US" sz="1600" dirty="0"/>
              <a:t> Beginner’s Guide by Cantor and Jones </a:t>
            </a:r>
          </a:p>
        </p:txBody>
      </p:sp>
    </p:spTree>
    <p:extLst>
      <p:ext uri="{BB962C8B-B14F-4D97-AF65-F5344CB8AC3E}">
        <p14:creationId xmlns:p14="http://schemas.microsoft.com/office/powerpoint/2010/main" val="916872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6248400" cy="990600"/>
          </a:xfrm>
        </p:spPr>
        <p:txBody>
          <a:bodyPr>
            <a:normAutofit/>
          </a:bodyPr>
          <a:lstStyle/>
          <a:p>
            <a:r>
              <a:rPr lang="en-US"/>
              <a:t>Viewing Transformation</a:t>
            </a:r>
          </a:p>
        </p:txBody>
      </p:sp>
      <p:grpSp>
        <p:nvGrpSpPr>
          <p:cNvPr id="4100" name="Group 17"/>
          <p:cNvGrpSpPr>
            <a:grpSpLocks/>
          </p:cNvGrpSpPr>
          <p:nvPr/>
        </p:nvGrpSpPr>
        <p:grpSpPr bwMode="auto">
          <a:xfrm>
            <a:off x="1828800" y="1600200"/>
            <a:ext cx="4262438" cy="2286000"/>
            <a:chOff x="381000" y="1752600"/>
            <a:chExt cx="8382000" cy="4495800"/>
          </a:xfrm>
        </p:grpSpPr>
        <p:sp>
          <p:nvSpPr>
            <p:cNvPr id="4" name="UTurnArrow"/>
            <p:cNvSpPr>
              <a:spLocks noEditPoints="1" noChangeArrowheads="1"/>
            </p:cNvSpPr>
            <p:nvPr/>
          </p:nvSpPr>
          <p:spPr bwMode="auto">
            <a:xfrm rot="16200000" flipH="1">
              <a:off x="265368" y="3619721"/>
              <a:ext cx="2669380" cy="2438117"/>
            </a:xfrm>
            <a:custGeom>
              <a:avLst/>
              <a:gdLst>
                <a:gd name="G0" fmla="+- 0 0 0"/>
                <a:gd name="G1" fmla="+- 7765 0 0"/>
                <a:gd name="G2" fmla="*/ 7765 1 2"/>
                <a:gd name="G3" fmla="*/ 11416 1 2"/>
                <a:gd name="G4" fmla="+- 10800 G3 G2"/>
                <a:gd name="G5" fmla="+- 10800 G3 0"/>
                <a:gd name="G6" fmla="+- G5 G2 0"/>
                <a:gd name="G7" fmla="*/ G6 1 2"/>
                <a:gd name="G8" fmla="+- 11416 0 0"/>
                <a:gd name="G9" fmla="+- 21600 0 7765"/>
                <a:gd name="G10" fmla="+- 21600 0 11416"/>
                <a:gd name="G11" fmla="min G10 8691"/>
                <a:gd name="G12" fmla="+- 8845 0 0"/>
                <a:gd name="G13" fmla="+- 14883 0 5975"/>
                <a:gd name="G14" fmla="+- 14883 0 0"/>
                <a:gd name="G15" fmla="*/ 7765 5842 6110"/>
                <a:gd name="G16" fmla="+- 8845 1350 0"/>
                <a:gd name="G17" fmla="+- 8310 0 G15"/>
                <a:gd name="G18" fmla="*/ G17 G7 8310"/>
                <a:gd name="G19" fmla="+- 7765 G18 0"/>
                <a:gd name="G20" fmla="+- G4 0 G18"/>
                <a:gd name="T0" fmla="*/ 10196 w 21600"/>
                <a:gd name="T1" fmla="*/ 0 h 21600"/>
                <a:gd name="T2" fmla="*/ 3883 w 21600"/>
                <a:gd name="T3" fmla="*/ 21600 h 21600"/>
                <a:gd name="T4" fmla="*/ 11416 w 21600"/>
                <a:gd name="T5" fmla="*/ 8845 h 21600"/>
                <a:gd name="T6" fmla="*/ 16508 w 21600"/>
                <a:gd name="T7" fmla="*/ 14883 h 21600"/>
                <a:gd name="T8" fmla="*/ 21600 w 21600"/>
                <a:gd name="T9" fmla="*/ 8845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0 h 21600"/>
                <a:gd name="T17" fmla="*/ G1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6508" y="14883"/>
                  </a:moveTo>
                  <a:lnTo>
                    <a:pt x="21600" y="8845"/>
                  </a:lnTo>
                  <a:lnTo>
                    <a:pt x="20391" y="8845"/>
                  </a:lnTo>
                  <a:lnTo>
                    <a:pt x="20391" y="8310"/>
                  </a:lnTo>
                  <a:cubicBezTo>
                    <a:pt x="20391" y="3721"/>
                    <a:pt x="15827" y="0"/>
                    <a:pt x="10196" y="0"/>
                  </a:cubicBezTo>
                  <a:cubicBezTo>
                    <a:pt x="4565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7765" y="21600"/>
                  </a:lnTo>
                  <a:lnTo>
                    <a:pt x="7765" y="8310"/>
                  </a:lnTo>
                  <a:cubicBezTo>
                    <a:pt x="7765" y="7821"/>
                    <a:pt x="8252" y="7424"/>
                    <a:pt x="8852" y="7424"/>
                  </a:cubicBezTo>
                  <a:lnTo>
                    <a:pt x="11538" y="7424"/>
                  </a:lnTo>
                  <a:cubicBezTo>
                    <a:pt x="12138" y="7424"/>
                    <a:pt x="12625" y="7821"/>
                    <a:pt x="12625" y="8310"/>
                  </a:cubicBezTo>
                  <a:lnTo>
                    <a:pt x="12625" y="8845"/>
                  </a:lnTo>
                  <a:lnTo>
                    <a:pt x="11416" y="884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900" dirty="0"/>
                <a:t>Homogeneous Divide</a:t>
              </a:r>
            </a:p>
          </p:txBody>
        </p:sp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81000" y="1752600"/>
              <a:ext cx="1142574" cy="1295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endParaRPr lang="en-US" sz="900" dirty="0"/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1523574" y="1752600"/>
              <a:ext cx="1295543" cy="1295666"/>
            </a:xfrm>
            <a:prstGeom prst="rightArrow">
              <a:avLst>
                <a:gd name="adj1" fmla="val 75324"/>
                <a:gd name="adj2" fmla="val 25000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Xform</a:t>
              </a:r>
              <a:endParaRPr lang="en-US" sz="900" dirty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819117" y="1752600"/>
              <a:ext cx="1142574" cy="1295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World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3961691" y="1752600"/>
              <a:ext cx="1448509" cy="1295666"/>
            </a:xfrm>
            <a:prstGeom prst="rightArrow">
              <a:avLst>
                <a:gd name="adj1" fmla="val 75324"/>
                <a:gd name="adj2" fmla="val 2794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Xform</a:t>
              </a: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819117" y="3354230"/>
              <a:ext cx="1676399" cy="129254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Still</a:t>
              </a:r>
              <a:br>
                <a:rPr lang="en-US" sz="900"/>
              </a:br>
              <a:r>
                <a:rPr lang="en-US" sz="900"/>
                <a:t>Clip</a:t>
              </a:r>
              <a:br>
                <a:rPr lang="en-US" sz="900"/>
              </a:br>
              <a:r>
                <a:rPr lang="en-US" sz="900"/>
                <a:t>Coords.</a:t>
              </a:r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4495516" y="3354230"/>
              <a:ext cx="1370466" cy="1292543"/>
            </a:xfrm>
            <a:prstGeom prst="rightArrow">
              <a:avLst>
                <a:gd name="adj1" fmla="val 75324"/>
                <a:gd name="adj2" fmla="val 2647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Clipping</a:t>
              </a:r>
            </a:p>
          </p:txBody>
        </p:sp>
        <p:sp>
          <p:nvSpPr>
            <p:cNvPr id="15" name="Rectangle 21"/>
            <p:cNvSpPr>
              <a:spLocks noChangeArrowheads="1"/>
            </p:cNvSpPr>
            <p:nvPr/>
          </p:nvSpPr>
          <p:spPr bwMode="auto">
            <a:xfrm>
              <a:off x="2057401" y="4952736"/>
              <a:ext cx="1676399" cy="1295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Window</a:t>
              </a:r>
            </a:p>
            <a:p>
              <a:pPr algn="ctr">
                <a:defRPr/>
              </a:pPr>
              <a:r>
                <a:rPr lang="en-US" sz="900"/>
                <a:t>Coordinates</a:t>
              </a:r>
            </a:p>
          </p:txBody>
        </p:sp>
        <p:sp>
          <p:nvSpPr>
            <p:cNvPr id="16" name="AutoShape 22"/>
            <p:cNvSpPr>
              <a:spLocks noChangeArrowheads="1"/>
            </p:cNvSpPr>
            <p:nvPr/>
          </p:nvSpPr>
          <p:spPr bwMode="auto">
            <a:xfrm>
              <a:off x="3733800" y="4952736"/>
              <a:ext cx="1448509" cy="1295664"/>
            </a:xfrm>
            <a:prstGeom prst="rightArrow">
              <a:avLst>
                <a:gd name="adj1" fmla="val 84065"/>
                <a:gd name="adj2" fmla="val 28919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Window</a:t>
              </a:r>
            </a:p>
            <a:p>
              <a:pPr algn="ctr">
                <a:defRPr/>
              </a:pPr>
              <a:r>
                <a:rPr lang="en-US" sz="900" dirty="0"/>
                <a:t>to</a:t>
              </a:r>
            </a:p>
            <a:p>
              <a:pPr algn="ctr">
                <a:defRPr/>
              </a:pPr>
              <a:r>
                <a:rPr lang="en-US" sz="900" dirty="0"/>
                <a:t>Viewport</a:t>
              </a:r>
            </a:p>
          </p:txBody>
        </p:sp>
        <p:sp>
          <p:nvSpPr>
            <p:cNvPr id="17" name="Rectangle 23"/>
            <p:cNvSpPr>
              <a:spLocks noChangeArrowheads="1"/>
            </p:cNvSpPr>
            <p:nvPr/>
          </p:nvSpPr>
          <p:spPr bwMode="auto">
            <a:xfrm>
              <a:off x="5182309" y="4952736"/>
              <a:ext cx="1676401" cy="1295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Viewport</a:t>
              </a:r>
            </a:p>
            <a:p>
              <a:pPr algn="ctr">
                <a:defRPr/>
              </a:pPr>
              <a:r>
                <a:rPr lang="en-US" sz="900" dirty="0"/>
                <a:t>Coordinates</a:t>
              </a: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5865981" y="3354230"/>
              <a:ext cx="1373586" cy="129254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Clip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r>
                <a:rPr lang="en-US" sz="900" dirty="0"/>
                <a:t>.</a:t>
              </a: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5410200" y="1752600"/>
              <a:ext cx="1142574" cy="12956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grpSp>
          <p:nvGrpSpPr>
            <p:cNvPr id="4172" name="Group 17"/>
            <p:cNvGrpSpPr>
              <a:grpSpLocks/>
            </p:cNvGrpSpPr>
            <p:nvPr/>
          </p:nvGrpSpPr>
          <p:grpSpPr bwMode="auto">
            <a:xfrm>
              <a:off x="6553200" y="1905000"/>
              <a:ext cx="2209800" cy="2667000"/>
              <a:chOff x="6324600" y="1905000"/>
              <a:chExt cx="2438400" cy="2667000"/>
            </a:xfrm>
          </p:grpSpPr>
          <p:sp>
            <p:nvSpPr>
              <p:cNvPr id="10" name="UTurnArrow"/>
              <p:cNvSpPr>
                <a:spLocks noEditPoints="1" noChangeArrowheads="1"/>
              </p:cNvSpPr>
              <p:nvPr/>
            </p:nvSpPr>
            <p:spPr bwMode="auto">
              <a:xfrm rot="5400000">
                <a:off x="6210435" y="2019278"/>
                <a:ext cx="2666259" cy="2438869"/>
              </a:xfrm>
              <a:custGeom>
                <a:avLst/>
                <a:gdLst>
                  <a:gd name="G0" fmla="+- 0 0 0"/>
                  <a:gd name="G1" fmla="+- 7765 0 0"/>
                  <a:gd name="G2" fmla="*/ 7765 1 2"/>
                  <a:gd name="G3" fmla="*/ 11416 1 2"/>
                  <a:gd name="G4" fmla="+- 10800 G3 G2"/>
                  <a:gd name="G5" fmla="+- 10800 G3 0"/>
                  <a:gd name="G6" fmla="+- G5 G2 0"/>
                  <a:gd name="G7" fmla="*/ G6 1 2"/>
                  <a:gd name="G8" fmla="+- 11416 0 0"/>
                  <a:gd name="G9" fmla="+- 21600 0 7765"/>
                  <a:gd name="G10" fmla="+- 21600 0 11416"/>
                  <a:gd name="G11" fmla="min G10 8691"/>
                  <a:gd name="G12" fmla="+- 8845 0 0"/>
                  <a:gd name="G13" fmla="+- 14883 0 5975"/>
                  <a:gd name="G14" fmla="+- 14883 0 0"/>
                  <a:gd name="G15" fmla="*/ 7765 5842 6110"/>
                  <a:gd name="G16" fmla="+- 8845 1350 0"/>
                  <a:gd name="G17" fmla="+- 8310 0 G15"/>
                  <a:gd name="G18" fmla="*/ G17 G7 8310"/>
                  <a:gd name="G19" fmla="+- 7765 G18 0"/>
                  <a:gd name="G20" fmla="+- G4 0 G18"/>
                  <a:gd name="T0" fmla="*/ 10196 w 21600"/>
                  <a:gd name="T1" fmla="*/ 0 h 21600"/>
                  <a:gd name="T2" fmla="*/ 3883 w 21600"/>
                  <a:gd name="T3" fmla="*/ 21600 h 21600"/>
                  <a:gd name="T4" fmla="*/ 11416 w 21600"/>
                  <a:gd name="T5" fmla="*/ 8845 h 21600"/>
                  <a:gd name="T6" fmla="*/ 16508 w 21600"/>
                  <a:gd name="T7" fmla="*/ 14883 h 21600"/>
                  <a:gd name="T8" fmla="*/ 21600 w 21600"/>
                  <a:gd name="T9" fmla="*/ 8845 h 21600"/>
                  <a:gd name="T10" fmla="*/ 17694720 60000 65536"/>
                  <a:gd name="T11" fmla="*/ 5898240 60000 65536"/>
                  <a:gd name="T12" fmla="*/ 5898240 60000 65536"/>
                  <a:gd name="T13" fmla="*/ 5898240 60000 65536"/>
                  <a:gd name="T14" fmla="*/ 0 60000 65536"/>
                  <a:gd name="T15" fmla="*/ 0 w 21600"/>
                  <a:gd name="T16" fmla="*/ 8310 h 21600"/>
                  <a:gd name="T17" fmla="*/ G1 w 21600"/>
                  <a:gd name="T18" fmla="*/ 21600 h 216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00" h="21600">
                    <a:moveTo>
                      <a:pt x="16508" y="14883"/>
                    </a:moveTo>
                    <a:lnTo>
                      <a:pt x="21600" y="8845"/>
                    </a:lnTo>
                    <a:lnTo>
                      <a:pt x="20391" y="8845"/>
                    </a:lnTo>
                    <a:lnTo>
                      <a:pt x="20391" y="8310"/>
                    </a:lnTo>
                    <a:cubicBezTo>
                      <a:pt x="20391" y="3721"/>
                      <a:pt x="15827" y="0"/>
                      <a:pt x="10196" y="0"/>
                    </a:cubicBezTo>
                    <a:cubicBezTo>
                      <a:pt x="4565" y="0"/>
                      <a:pt x="0" y="3799"/>
                      <a:pt x="0" y="8485"/>
                    </a:cubicBezTo>
                    <a:lnTo>
                      <a:pt x="0" y="21600"/>
                    </a:lnTo>
                    <a:lnTo>
                      <a:pt x="7765" y="21600"/>
                    </a:lnTo>
                    <a:lnTo>
                      <a:pt x="7765" y="8310"/>
                    </a:lnTo>
                    <a:cubicBezTo>
                      <a:pt x="7765" y="7821"/>
                      <a:pt x="8252" y="7424"/>
                      <a:pt x="8852" y="7424"/>
                    </a:cubicBezTo>
                    <a:lnTo>
                      <a:pt x="11538" y="7424"/>
                    </a:lnTo>
                    <a:cubicBezTo>
                      <a:pt x="12138" y="7424"/>
                      <a:pt x="12625" y="7821"/>
                      <a:pt x="12625" y="8310"/>
                    </a:cubicBezTo>
                    <a:lnTo>
                      <a:pt x="12625" y="8845"/>
                    </a:lnTo>
                    <a:lnTo>
                      <a:pt x="11416" y="884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rot="10800000" vert="eaVert" anchor="ctr"/>
              <a:lstStyle/>
              <a:p>
                <a:pPr>
                  <a:defRPr/>
                </a:pPr>
                <a:endParaRPr lang="en-US" sz="900"/>
              </a:p>
            </p:txBody>
          </p:sp>
          <p:sp>
            <p:nvSpPr>
              <p:cNvPr id="4174" name="Text Box 16"/>
              <p:cNvSpPr txBox="1">
                <a:spLocks noChangeArrowheads="1"/>
              </p:cNvSpPr>
              <p:nvPr/>
            </p:nvSpPr>
            <p:spPr bwMode="auto">
              <a:xfrm>
                <a:off x="6492767" y="2096870"/>
                <a:ext cx="1555675" cy="7263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>
                    <a:latin typeface="Times New Roman" pitchFamily="18" charset="0"/>
                  </a:rPr>
                  <a:t>Perspective</a:t>
                </a:r>
                <a:br>
                  <a:rPr lang="en-US" sz="900">
                    <a:latin typeface="Times New Roman" pitchFamily="18" charset="0"/>
                  </a:rPr>
                </a:br>
                <a:r>
                  <a:rPr lang="en-US" sz="900">
                    <a:latin typeface="Times New Roman" pitchFamily="18" charset="0"/>
                  </a:rPr>
                  <a:t>Distortion</a:t>
                </a:r>
              </a:p>
            </p:txBody>
          </p:sp>
        </p:grpSp>
      </p:grp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3873500" y="4724401"/>
          <a:ext cx="5803900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Equation" r:id="rId4" imgW="5816520" imgH="1473120" progId="Equation.3">
                  <p:embed/>
                </p:oleObj>
              </mc:Choice>
              <mc:Fallback>
                <p:oleObj name="Equation" r:id="rId4" imgW="5816520" imgH="1473120" progId="Equation.3">
                  <p:embed/>
                  <p:pic>
                    <p:nvPicPr>
                      <p:cNvPr id="40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0" y="4724401"/>
                        <a:ext cx="5803900" cy="1471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01" name="Straight Arrow Connector 28"/>
          <p:cNvCxnSpPr>
            <a:cxnSpLocks noChangeShapeType="1"/>
          </p:cNvCxnSpPr>
          <p:nvPr/>
        </p:nvCxnSpPr>
        <p:spPr bwMode="auto">
          <a:xfrm rot="10800000" flipV="1">
            <a:off x="8763000" y="3579814"/>
            <a:ext cx="762000" cy="2301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102" name="Straight Arrow Connector 26"/>
          <p:cNvCxnSpPr>
            <a:cxnSpLocks noChangeShapeType="1"/>
          </p:cNvCxnSpPr>
          <p:nvPr/>
        </p:nvCxnSpPr>
        <p:spPr bwMode="auto">
          <a:xfrm rot="16200000" flipV="1">
            <a:off x="9182894" y="3237706"/>
            <a:ext cx="6858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103" name="Straight Arrow Connector 30"/>
          <p:cNvCxnSpPr>
            <a:cxnSpLocks noChangeShapeType="1"/>
          </p:cNvCxnSpPr>
          <p:nvPr/>
        </p:nvCxnSpPr>
        <p:spPr bwMode="auto">
          <a:xfrm>
            <a:off x="9525000" y="3581400"/>
            <a:ext cx="457200" cy="304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4104" name="Group 50"/>
          <p:cNvGrpSpPr>
            <a:grpSpLocks/>
          </p:cNvGrpSpPr>
          <p:nvPr/>
        </p:nvGrpSpPr>
        <p:grpSpPr bwMode="auto">
          <a:xfrm>
            <a:off x="2286000" y="4953000"/>
            <a:ext cx="1219200" cy="1068388"/>
            <a:chOff x="304800" y="4953000"/>
            <a:chExt cx="1143000" cy="1068388"/>
          </a:xfrm>
        </p:grpSpPr>
        <p:cxnSp>
          <p:nvCxnSpPr>
            <p:cNvPr id="4152" name="Straight Connector 32"/>
            <p:cNvCxnSpPr>
              <a:cxnSpLocks noChangeShapeType="1"/>
            </p:cNvCxnSpPr>
            <p:nvPr/>
          </p:nvCxnSpPr>
          <p:spPr bwMode="auto">
            <a:xfrm>
              <a:off x="304800" y="49530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53" name="Straight Connector 33"/>
            <p:cNvCxnSpPr>
              <a:cxnSpLocks noChangeShapeType="1"/>
            </p:cNvCxnSpPr>
            <p:nvPr/>
          </p:nvCxnSpPr>
          <p:spPr bwMode="auto">
            <a:xfrm>
              <a:off x="304800" y="51054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54" name="Straight Connector 34"/>
            <p:cNvCxnSpPr>
              <a:cxnSpLocks noChangeShapeType="1"/>
            </p:cNvCxnSpPr>
            <p:nvPr/>
          </p:nvCxnSpPr>
          <p:spPr bwMode="auto">
            <a:xfrm>
              <a:off x="304800" y="52578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55" name="Straight Connector 35"/>
            <p:cNvCxnSpPr>
              <a:cxnSpLocks noChangeShapeType="1"/>
            </p:cNvCxnSpPr>
            <p:nvPr/>
          </p:nvCxnSpPr>
          <p:spPr bwMode="auto">
            <a:xfrm>
              <a:off x="304800" y="54102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56" name="Straight Connector 36"/>
            <p:cNvCxnSpPr>
              <a:cxnSpLocks noChangeShapeType="1"/>
            </p:cNvCxnSpPr>
            <p:nvPr/>
          </p:nvCxnSpPr>
          <p:spPr bwMode="auto">
            <a:xfrm>
              <a:off x="304800" y="55626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57" name="Straight Connector 37"/>
            <p:cNvCxnSpPr>
              <a:cxnSpLocks noChangeShapeType="1"/>
            </p:cNvCxnSpPr>
            <p:nvPr/>
          </p:nvCxnSpPr>
          <p:spPr bwMode="auto">
            <a:xfrm>
              <a:off x="304800" y="57150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58" name="Straight Connector 38"/>
            <p:cNvCxnSpPr>
              <a:cxnSpLocks noChangeShapeType="1"/>
            </p:cNvCxnSpPr>
            <p:nvPr/>
          </p:nvCxnSpPr>
          <p:spPr bwMode="auto">
            <a:xfrm>
              <a:off x="304800" y="58674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59" name="Straight Connector 39"/>
            <p:cNvCxnSpPr>
              <a:cxnSpLocks noChangeShapeType="1"/>
            </p:cNvCxnSpPr>
            <p:nvPr/>
          </p:nvCxnSpPr>
          <p:spPr bwMode="auto">
            <a:xfrm>
              <a:off x="304800" y="60198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4105" name="Straight Connector 41"/>
          <p:cNvCxnSpPr>
            <a:cxnSpLocks noChangeShapeType="1"/>
          </p:cNvCxnSpPr>
          <p:nvPr/>
        </p:nvCxnSpPr>
        <p:spPr bwMode="auto">
          <a:xfrm rot="5400000">
            <a:off x="17518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06" name="Straight Connector 43"/>
          <p:cNvCxnSpPr>
            <a:cxnSpLocks noChangeShapeType="1"/>
          </p:cNvCxnSpPr>
          <p:nvPr/>
        </p:nvCxnSpPr>
        <p:spPr bwMode="auto">
          <a:xfrm rot="5400000">
            <a:off x="19042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07" name="Straight Connector 44"/>
          <p:cNvCxnSpPr>
            <a:cxnSpLocks noChangeShapeType="1"/>
          </p:cNvCxnSpPr>
          <p:nvPr/>
        </p:nvCxnSpPr>
        <p:spPr bwMode="auto">
          <a:xfrm rot="5400000">
            <a:off x="20566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08" name="Straight Connector 45"/>
          <p:cNvCxnSpPr>
            <a:cxnSpLocks noChangeShapeType="1"/>
          </p:cNvCxnSpPr>
          <p:nvPr/>
        </p:nvCxnSpPr>
        <p:spPr bwMode="auto">
          <a:xfrm rot="5400000">
            <a:off x="22090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09" name="Straight Connector 46"/>
          <p:cNvCxnSpPr>
            <a:cxnSpLocks noChangeShapeType="1"/>
          </p:cNvCxnSpPr>
          <p:nvPr/>
        </p:nvCxnSpPr>
        <p:spPr bwMode="auto">
          <a:xfrm rot="5400000">
            <a:off x="23614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10" name="Straight Connector 47"/>
          <p:cNvCxnSpPr>
            <a:cxnSpLocks noChangeShapeType="1"/>
          </p:cNvCxnSpPr>
          <p:nvPr/>
        </p:nvCxnSpPr>
        <p:spPr bwMode="auto">
          <a:xfrm rot="5400000">
            <a:off x="25138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11" name="Straight Connector 48"/>
          <p:cNvCxnSpPr>
            <a:cxnSpLocks noChangeShapeType="1"/>
          </p:cNvCxnSpPr>
          <p:nvPr/>
        </p:nvCxnSpPr>
        <p:spPr bwMode="auto">
          <a:xfrm rot="5400000">
            <a:off x="26662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12" name="Straight Connector 49"/>
          <p:cNvCxnSpPr>
            <a:cxnSpLocks noChangeShapeType="1"/>
          </p:cNvCxnSpPr>
          <p:nvPr/>
        </p:nvCxnSpPr>
        <p:spPr bwMode="auto">
          <a:xfrm rot="5400000">
            <a:off x="28186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2" name="Isosceles Triangle 51"/>
          <p:cNvSpPr/>
          <p:nvPr/>
        </p:nvSpPr>
        <p:spPr bwMode="auto">
          <a:xfrm>
            <a:off x="2514600" y="5257800"/>
            <a:ext cx="533400" cy="609600"/>
          </a:xfrm>
          <a:prstGeom prst="triangle">
            <a:avLst>
              <a:gd name="adj" fmla="val 29428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590800" y="51816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2438400" y="57912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3048000" y="57912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grpSp>
        <p:nvGrpSpPr>
          <p:cNvPr id="4117" name="Group 75"/>
          <p:cNvGrpSpPr>
            <a:grpSpLocks/>
          </p:cNvGrpSpPr>
          <p:nvPr/>
        </p:nvGrpSpPr>
        <p:grpSpPr bwMode="auto">
          <a:xfrm flipH="1">
            <a:off x="6553200" y="3276601"/>
            <a:ext cx="685800" cy="341313"/>
            <a:chOff x="2976" y="2897"/>
            <a:chExt cx="702" cy="359"/>
          </a:xfrm>
        </p:grpSpPr>
        <p:sp>
          <p:nvSpPr>
            <p:cNvPr id="4130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1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2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3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4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5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6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7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8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9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0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1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2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3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4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5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6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7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8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9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50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51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sp>
        <p:nvSpPr>
          <p:cNvPr id="79" name="Isosceles Triangle 78"/>
          <p:cNvSpPr/>
          <p:nvPr/>
        </p:nvSpPr>
        <p:spPr bwMode="auto">
          <a:xfrm rot="15110203">
            <a:off x="8599488" y="3422651"/>
            <a:ext cx="1136650" cy="479425"/>
          </a:xfrm>
          <a:prstGeom prst="triangle">
            <a:avLst>
              <a:gd name="adj" fmla="val 28735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144000" y="2982913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8915400" y="3881438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9448800" y="40386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80" name="Trapezoid 79"/>
          <p:cNvSpPr/>
          <p:nvPr/>
        </p:nvSpPr>
        <p:spPr bwMode="auto">
          <a:xfrm rot="5400000">
            <a:off x="7467600" y="3200400"/>
            <a:ext cx="1219200" cy="457200"/>
          </a:xfrm>
          <a:prstGeom prst="trapezoi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4123" name="Straight Connector 81"/>
          <p:cNvCxnSpPr>
            <a:cxnSpLocks noChangeShapeType="1"/>
            <a:stCxn id="4145" idx="2"/>
          </p:cNvCxnSpPr>
          <p:nvPr/>
        </p:nvCxnSpPr>
        <p:spPr bwMode="auto">
          <a:xfrm rot="10800000" flipH="1">
            <a:off x="6986588" y="2743200"/>
            <a:ext cx="1776412" cy="6937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24" name="Straight Connector 83"/>
          <p:cNvCxnSpPr>
            <a:cxnSpLocks noChangeShapeType="1"/>
            <a:stCxn id="4149" idx="23"/>
          </p:cNvCxnSpPr>
          <p:nvPr/>
        </p:nvCxnSpPr>
        <p:spPr bwMode="auto">
          <a:xfrm rot="10800000" flipH="1" flipV="1">
            <a:off x="6996114" y="3376614"/>
            <a:ext cx="1766887" cy="7381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25" name="Straight Connector 85"/>
          <p:cNvCxnSpPr>
            <a:cxnSpLocks noChangeShapeType="1"/>
            <a:stCxn id="4149" idx="18"/>
          </p:cNvCxnSpPr>
          <p:nvPr/>
        </p:nvCxnSpPr>
        <p:spPr bwMode="auto">
          <a:xfrm rot="10800000" flipH="1">
            <a:off x="6996114" y="2438401"/>
            <a:ext cx="1385887" cy="938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26" name="Straight Connector 87"/>
          <p:cNvCxnSpPr>
            <a:cxnSpLocks noChangeShapeType="1"/>
            <a:stCxn id="4149" idx="23"/>
          </p:cNvCxnSpPr>
          <p:nvPr/>
        </p:nvCxnSpPr>
        <p:spPr bwMode="auto">
          <a:xfrm rot="10800000" flipH="1" flipV="1">
            <a:off x="6996114" y="3376614"/>
            <a:ext cx="1309687" cy="10429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27" name="Straight Arrow Connector 98"/>
          <p:cNvCxnSpPr>
            <a:cxnSpLocks noChangeShapeType="1"/>
          </p:cNvCxnSpPr>
          <p:nvPr/>
        </p:nvCxnSpPr>
        <p:spPr bwMode="auto">
          <a:xfrm rot="5400000" flipH="1" flipV="1">
            <a:off x="9335294" y="4458494"/>
            <a:ext cx="381000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128" name="Straight Arrow Connector 100"/>
          <p:cNvCxnSpPr>
            <a:cxnSpLocks noChangeShapeType="1"/>
          </p:cNvCxnSpPr>
          <p:nvPr/>
        </p:nvCxnSpPr>
        <p:spPr bwMode="auto">
          <a:xfrm rot="10800000" flipV="1">
            <a:off x="3276600" y="5638800"/>
            <a:ext cx="457200" cy="1524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129" name="Straight Arrow Connector 80"/>
          <p:cNvCxnSpPr>
            <a:cxnSpLocks noChangeShapeType="1"/>
          </p:cNvCxnSpPr>
          <p:nvPr/>
        </p:nvCxnSpPr>
        <p:spPr bwMode="auto">
          <a:xfrm rot="5400000">
            <a:off x="6743700" y="4457700"/>
            <a:ext cx="1295400" cy="1524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27541908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6553200" cy="990600"/>
          </a:xfrm>
        </p:spPr>
        <p:txBody>
          <a:bodyPr>
            <a:normAutofit/>
          </a:bodyPr>
          <a:lstStyle/>
          <a:p>
            <a:r>
              <a:rPr lang="en-US"/>
              <a:t>Viewing Transformation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2763838" y="5181600"/>
          <a:ext cx="823912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Equation" r:id="rId4" imgW="825480" imgH="1117440" progId="Equation.DSMT4">
                  <p:embed/>
                </p:oleObj>
              </mc:Choice>
              <mc:Fallback>
                <p:oleObj name="Equation" r:id="rId4" imgW="825480" imgH="1117440" progId="Equation.DSMT4">
                  <p:embed/>
                  <p:pic>
                    <p:nvPicPr>
                      <p:cNvPr id="51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5181600"/>
                        <a:ext cx="823912" cy="111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5"/>
          <p:cNvGraphicFramePr>
            <a:graphicFrameLocks noChangeAspect="1"/>
          </p:cNvGraphicFramePr>
          <p:nvPr/>
        </p:nvGraphicFramePr>
        <p:xfrm>
          <a:off x="8426451" y="5183188"/>
          <a:ext cx="925513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Equation" r:id="rId6" imgW="927000" imgH="1117440" progId="Equation.DSMT4">
                  <p:embed/>
                </p:oleObj>
              </mc:Choice>
              <mc:Fallback>
                <p:oleObj name="Equation" r:id="rId6" imgW="927000" imgH="1117440" progId="Equation.DSMT4">
                  <p:embed/>
                  <p:pic>
                    <p:nvPicPr>
                      <p:cNvPr id="512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6451" y="5183188"/>
                        <a:ext cx="925513" cy="1116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6"/>
          <p:cNvGraphicFramePr>
            <a:graphicFrameLocks noChangeAspect="1"/>
          </p:cNvGraphicFramePr>
          <p:nvPr/>
        </p:nvGraphicFramePr>
        <p:xfrm>
          <a:off x="6572251" y="5183188"/>
          <a:ext cx="836613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Equation" r:id="rId8" imgW="838080" imgH="1117440" progId="Equation.DSMT4">
                  <p:embed/>
                </p:oleObj>
              </mc:Choice>
              <mc:Fallback>
                <p:oleObj name="Equation" r:id="rId8" imgW="838080" imgH="1117440" progId="Equation.DSMT4">
                  <p:embed/>
                  <p:pic>
                    <p:nvPicPr>
                      <p:cNvPr id="512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1" y="5183188"/>
                        <a:ext cx="836613" cy="1116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Object 7"/>
          <p:cNvGraphicFramePr>
            <a:graphicFrameLocks noChangeAspect="1"/>
          </p:cNvGraphicFramePr>
          <p:nvPr/>
        </p:nvGraphicFramePr>
        <p:xfrm>
          <a:off x="4605338" y="5183188"/>
          <a:ext cx="836612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Equation" r:id="rId10" imgW="838080" imgH="1117440" progId="Equation.3">
                  <p:embed/>
                </p:oleObj>
              </mc:Choice>
              <mc:Fallback>
                <p:oleObj name="Equation" r:id="rId10" imgW="838080" imgH="1117440" progId="Equation.3">
                  <p:embed/>
                  <p:pic>
                    <p:nvPicPr>
                      <p:cNvPr id="512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5338" y="5183188"/>
                        <a:ext cx="836612" cy="1116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Box 61"/>
          <p:cNvSpPr txBox="1"/>
          <p:nvPr/>
        </p:nvSpPr>
        <p:spPr>
          <a:xfrm>
            <a:off x="9436100" y="5416550"/>
            <a:ext cx="850900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Model</a:t>
            </a:r>
            <a:br>
              <a:rPr lang="en-US" dirty="0"/>
            </a:b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7493000" y="5416550"/>
            <a:ext cx="850900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World</a:t>
            </a:r>
            <a:br>
              <a:rPr lang="en-US" dirty="0"/>
            </a:b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524500" y="5416550"/>
            <a:ext cx="965200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Viewing</a:t>
            </a:r>
            <a:br>
              <a:rPr lang="en-US" dirty="0"/>
            </a:b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3670300" y="5416550"/>
            <a:ext cx="850900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Clip</a:t>
            </a:r>
            <a:br>
              <a:rPr lang="en-US" dirty="0"/>
            </a:b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1828800" y="5416550"/>
            <a:ext cx="850900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Screen</a:t>
            </a:r>
            <a:br>
              <a:rPr lang="en-US" dirty="0"/>
            </a:br>
            <a:r>
              <a:rPr lang="en-US" dirty="0" err="1"/>
              <a:t>Coords</a:t>
            </a:r>
            <a:endParaRPr lang="en-US" dirty="0"/>
          </a:p>
        </p:txBody>
      </p:sp>
      <p:cxnSp>
        <p:nvCxnSpPr>
          <p:cNvPr id="5132" name="Straight Arrow Connector 4"/>
          <p:cNvCxnSpPr>
            <a:cxnSpLocks noChangeShapeType="1"/>
          </p:cNvCxnSpPr>
          <p:nvPr/>
        </p:nvCxnSpPr>
        <p:spPr bwMode="auto">
          <a:xfrm rot="5400000">
            <a:off x="6322219" y="3444082"/>
            <a:ext cx="319088" cy="3206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33" name="Straight Arrow Connector 5"/>
          <p:cNvCxnSpPr>
            <a:cxnSpLocks noChangeShapeType="1"/>
          </p:cNvCxnSpPr>
          <p:nvPr/>
        </p:nvCxnSpPr>
        <p:spPr bwMode="auto">
          <a:xfrm rot="16200000" flipV="1">
            <a:off x="6376194" y="3177381"/>
            <a:ext cx="5334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34" name="Straight Arrow Connector 6"/>
          <p:cNvCxnSpPr>
            <a:cxnSpLocks noChangeShapeType="1"/>
          </p:cNvCxnSpPr>
          <p:nvPr/>
        </p:nvCxnSpPr>
        <p:spPr bwMode="auto">
          <a:xfrm>
            <a:off x="6642100" y="3444875"/>
            <a:ext cx="5334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5135" name="Group 75"/>
          <p:cNvGrpSpPr>
            <a:grpSpLocks/>
          </p:cNvGrpSpPr>
          <p:nvPr/>
        </p:nvGrpSpPr>
        <p:grpSpPr bwMode="auto">
          <a:xfrm>
            <a:off x="8242300" y="2057400"/>
            <a:ext cx="960438" cy="477838"/>
            <a:chOff x="2976" y="2897"/>
            <a:chExt cx="702" cy="359"/>
          </a:xfrm>
        </p:grpSpPr>
        <p:sp>
          <p:nvSpPr>
            <p:cNvPr id="5154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55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56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57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58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59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0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1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2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3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4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5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6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7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8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9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70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71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72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73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74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75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pic>
        <p:nvPicPr>
          <p:cNvPr id="5136" name="Picture 4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5336" b="7637"/>
          <a:stretch>
            <a:fillRect/>
          </a:stretch>
        </p:blipFill>
        <p:spPr bwMode="auto">
          <a:xfrm>
            <a:off x="5575300" y="2590800"/>
            <a:ext cx="49403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6" name="Straight Arrow Connector 55"/>
          <p:cNvCxnSpPr>
            <a:stCxn id="5173" idx="33"/>
          </p:cNvCxnSpPr>
          <p:nvPr/>
        </p:nvCxnSpPr>
        <p:spPr bwMode="auto">
          <a:xfrm flipH="1">
            <a:off x="6961189" y="2197101"/>
            <a:ext cx="1620837" cy="7143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138" name="TextBox 96"/>
          <p:cNvSpPr txBox="1">
            <a:spLocks noChangeArrowheads="1"/>
          </p:cNvSpPr>
          <p:nvPr/>
        </p:nvSpPr>
        <p:spPr bwMode="auto">
          <a:xfrm>
            <a:off x="6748463" y="3017838"/>
            <a:ext cx="2872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x</a:t>
            </a:r>
          </a:p>
        </p:txBody>
      </p:sp>
      <p:sp>
        <p:nvSpPr>
          <p:cNvPr id="5139" name="TextBox 97"/>
          <p:cNvSpPr txBox="1">
            <a:spLocks noChangeArrowheads="1"/>
          </p:cNvSpPr>
          <p:nvPr/>
        </p:nvSpPr>
        <p:spPr bwMode="auto">
          <a:xfrm>
            <a:off x="6427788" y="2484438"/>
            <a:ext cx="2872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</a:p>
        </p:txBody>
      </p:sp>
      <p:sp>
        <p:nvSpPr>
          <p:cNvPr id="5140" name="TextBox 98"/>
          <p:cNvSpPr txBox="1">
            <a:spLocks noChangeArrowheads="1"/>
          </p:cNvSpPr>
          <p:nvPr/>
        </p:nvSpPr>
        <p:spPr bwMode="auto">
          <a:xfrm>
            <a:off x="6026150" y="3336925"/>
            <a:ext cx="2744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z</a:t>
            </a:r>
          </a:p>
        </p:txBody>
      </p:sp>
      <p:pic>
        <p:nvPicPr>
          <p:cNvPr id="5141" name="Picture 8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302" t="-12981" r="-3773" b="36893"/>
          <a:stretch>
            <a:fillRect/>
          </a:stretch>
        </p:blipFill>
        <p:spPr bwMode="auto">
          <a:xfrm>
            <a:off x="2133600" y="1905000"/>
            <a:ext cx="3048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42" name="Straight Arrow Connector 101"/>
          <p:cNvCxnSpPr>
            <a:cxnSpLocks noChangeShapeType="1"/>
          </p:cNvCxnSpPr>
          <p:nvPr/>
        </p:nvCxnSpPr>
        <p:spPr bwMode="auto">
          <a:xfrm rot="5400000" flipH="1" flipV="1">
            <a:off x="3300413" y="2717801"/>
            <a:ext cx="960438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43" name="Straight Arrow Connector 104"/>
          <p:cNvCxnSpPr>
            <a:cxnSpLocks noChangeShapeType="1"/>
          </p:cNvCxnSpPr>
          <p:nvPr/>
        </p:nvCxnSpPr>
        <p:spPr bwMode="auto">
          <a:xfrm>
            <a:off x="3779838" y="3198814"/>
            <a:ext cx="76835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144" name="TextBox 105"/>
          <p:cNvSpPr txBox="1">
            <a:spLocks noChangeArrowheads="1"/>
          </p:cNvSpPr>
          <p:nvPr/>
        </p:nvSpPr>
        <p:spPr bwMode="auto">
          <a:xfrm>
            <a:off x="4452938" y="2911475"/>
            <a:ext cx="2872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x</a:t>
            </a:r>
          </a:p>
        </p:txBody>
      </p:sp>
      <p:sp>
        <p:nvSpPr>
          <p:cNvPr id="5145" name="TextBox 106"/>
          <p:cNvSpPr txBox="1">
            <a:spLocks noChangeArrowheads="1"/>
          </p:cNvSpPr>
          <p:nvPr/>
        </p:nvSpPr>
        <p:spPr bwMode="auto">
          <a:xfrm>
            <a:off x="3779838" y="1852613"/>
            <a:ext cx="2872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</a:p>
        </p:txBody>
      </p:sp>
      <p:sp>
        <p:nvSpPr>
          <p:cNvPr id="114" name="Oval 113"/>
          <p:cNvSpPr/>
          <p:nvPr/>
        </p:nvSpPr>
        <p:spPr bwMode="auto">
          <a:xfrm>
            <a:off x="6629400" y="5486400"/>
            <a:ext cx="685800" cy="457200"/>
          </a:xfrm>
          <a:prstGeom prst="ellips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147" name="TextBox 116"/>
          <p:cNvSpPr txBox="1">
            <a:spLocks noChangeArrowheads="1"/>
          </p:cNvSpPr>
          <p:nvPr/>
        </p:nvSpPr>
        <p:spPr bwMode="auto">
          <a:xfrm>
            <a:off x="6553200" y="1600201"/>
            <a:ext cx="762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Times New Roman" pitchFamily="18" charset="0"/>
              </a:rPr>
              <a:t>lookat</a:t>
            </a:r>
            <a:br>
              <a:rPr lang="en-US">
                <a:latin typeface="Times New Roman" pitchFamily="18" charset="0"/>
              </a:rPr>
            </a:br>
            <a:r>
              <a:rPr lang="en-US">
                <a:latin typeface="Times New Roman" pitchFamily="18" charset="0"/>
              </a:rPr>
              <a:t>point</a:t>
            </a:r>
          </a:p>
        </p:txBody>
      </p:sp>
      <p:sp>
        <p:nvSpPr>
          <p:cNvPr id="5148" name="TextBox 117"/>
          <p:cNvSpPr txBox="1">
            <a:spLocks noChangeArrowheads="1"/>
          </p:cNvSpPr>
          <p:nvPr/>
        </p:nvSpPr>
        <p:spPr bwMode="auto">
          <a:xfrm>
            <a:off x="8153401" y="762001"/>
            <a:ext cx="6588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Times New Roman" pitchFamily="18" charset="0"/>
              </a:rPr>
              <a:t>eye</a:t>
            </a:r>
            <a:br>
              <a:rPr lang="en-US">
                <a:latin typeface="Times New Roman" pitchFamily="18" charset="0"/>
              </a:rPr>
            </a:br>
            <a:r>
              <a:rPr lang="en-US">
                <a:latin typeface="Times New Roman" pitchFamily="18" charset="0"/>
              </a:rPr>
              <a:t>point</a:t>
            </a:r>
          </a:p>
        </p:txBody>
      </p:sp>
      <p:cxnSp>
        <p:nvCxnSpPr>
          <p:cNvPr id="5149" name="Straight Arrow Connector 119"/>
          <p:cNvCxnSpPr>
            <a:cxnSpLocks noChangeShapeType="1"/>
            <a:stCxn id="5147" idx="2"/>
          </p:cNvCxnSpPr>
          <p:nvPr/>
        </p:nvCxnSpPr>
        <p:spPr bwMode="auto">
          <a:xfrm rot="16200000" flipH="1">
            <a:off x="6723857" y="2456657"/>
            <a:ext cx="496887" cy="76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50" name="Straight Arrow Connector 120"/>
          <p:cNvCxnSpPr>
            <a:cxnSpLocks noChangeShapeType="1"/>
          </p:cNvCxnSpPr>
          <p:nvPr/>
        </p:nvCxnSpPr>
        <p:spPr bwMode="auto">
          <a:xfrm rot="16200000" flipH="1">
            <a:off x="8247856" y="1658144"/>
            <a:ext cx="496888" cy="76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51" name="Straight Arrow Connector 128"/>
          <p:cNvCxnSpPr>
            <a:cxnSpLocks noChangeShapeType="1"/>
          </p:cNvCxnSpPr>
          <p:nvPr/>
        </p:nvCxnSpPr>
        <p:spPr bwMode="auto">
          <a:xfrm rot="5400000" flipH="1" flipV="1">
            <a:off x="7581900" y="4838700"/>
            <a:ext cx="762000" cy="76200"/>
          </a:xfrm>
          <a:prstGeom prst="straightConnector1">
            <a:avLst/>
          </a:prstGeom>
          <a:noFill/>
          <a:ln w="762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52" name="Straight Arrow Connector 129"/>
          <p:cNvCxnSpPr>
            <a:cxnSpLocks noChangeShapeType="1"/>
          </p:cNvCxnSpPr>
          <p:nvPr/>
        </p:nvCxnSpPr>
        <p:spPr bwMode="auto">
          <a:xfrm rot="10800000">
            <a:off x="4648200" y="4495800"/>
            <a:ext cx="1295400" cy="762000"/>
          </a:xfrm>
          <a:prstGeom prst="straightConnector1">
            <a:avLst/>
          </a:prstGeom>
          <a:noFill/>
          <a:ln w="762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153" name="Rectangle 135"/>
          <p:cNvSpPr>
            <a:spLocks noChangeArrowheads="1"/>
          </p:cNvSpPr>
          <p:nvPr/>
        </p:nvSpPr>
        <p:spPr bwMode="auto">
          <a:xfrm>
            <a:off x="2133600" y="1905000"/>
            <a:ext cx="3276600" cy="2514600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66134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486857"/>
            <a:ext cx="8913813" cy="914400"/>
          </a:xfrm>
        </p:spPr>
        <p:txBody>
          <a:bodyPr/>
          <a:lstStyle/>
          <a:p>
            <a:r>
              <a:rPr lang="en-US" dirty="0"/>
              <a:t>Creating a Camera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0359" y="1478500"/>
            <a:ext cx="11098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we want to implement a function that sets up view </a:t>
            </a:r>
            <a:br>
              <a:rPr lang="en-US" sz="2400" dirty="0"/>
            </a:br>
            <a:r>
              <a:rPr lang="en-US" sz="2400" dirty="0"/>
              <a:t>…think of it as setting up a camera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6590" y="2298570"/>
            <a:ext cx="10875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lots of possible ways to do this…we’ll choose a simple </a:t>
            </a:r>
            <a:r>
              <a:rPr lang="en-US" sz="2400" b="1" i="1" dirty="0" err="1"/>
              <a:t>lookat</a:t>
            </a:r>
            <a:r>
              <a:rPr lang="en-US" sz="2400" b="1" i="1" dirty="0"/>
              <a:t> camera</a:t>
            </a:r>
          </a:p>
          <a:p>
            <a:r>
              <a:rPr lang="en-US" sz="2400" dirty="0"/>
              <a:t>The API we create will require a someone using the function to specify: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0200" y="3245408"/>
            <a:ext cx="8928243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b="1" dirty="0" err="1"/>
              <a:t>eyepoint</a:t>
            </a:r>
            <a:r>
              <a:rPr lang="en-US" b="1" dirty="0"/>
              <a:t> </a:t>
            </a:r>
            <a:r>
              <a:rPr lang="en-US" dirty="0"/>
              <a:t>(or camera location)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b="1" dirty="0" err="1"/>
              <a:t>lookat</a:t>
            </a:r>
            <a:r>
              <a:rPr lang="en-US" b="1" dirty="0"/>
              <a:t> point </a:t>
            </a:r>
            <a:r>
              <a:rPr lang="en-US" dirty="0"/>
              <a:t>(a point in the view direction)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An </a:t>
            </a:r>
            <a:r>
              <a:rPr lang="en-US" b="1" dirty="0"/>
              <a:t>”up” vector </a:t>
            </a:r>
            <a:r>
              <a:rPr lang="en-US" dirty="0"/>
              <a:t>that we use to specify rotation around the view vector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35" y="4701702"/>
            <a:ext cx="4711485" cy="2156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688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Deriving the Viewing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461" y="1059239"/>
            <a:ext cx="7131269" cy="5546513"/>
          </a:xfrm>
          <a:ln>
            <a:solidFill>
              <a:schemeClr val="accent2"/>
            </a:solidFill>
          </a:ln>
        </p:spPr>
        <p:txBody>
          <a:bodyPr>
            <a:normAutofit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sz="2600" dirty="0"/>
              <a:t>One way to think about what you are doing</a:t>
            </a:r>
          </a:p>
          <a:p>
            <a:pPr lvl="1"/>
            <a:r>
              <a:rPr lang="en-US" dirty="0"/>
              <a:t>Translate the eyepoint to the origin</a:t>
            </a:r>
          </a:p>
          <a:p>
            <a:pPr lvl="1"/>
            <a:r>
              <a:rPr lang="en-US" dirty="0"/>
              <a:t>Rotate so that </a:t>
            </a:r>
          </a:p>
          <a:p>
            <a:pPr lvl="2"/>
            <a:r>
              <a:rPr lang="en-US" dirty="0" err="1"/>
              <a:t>lookat</a:t>
            </a:r>
            <a:r>
              <a:rPr lang="en-US" dirty="0"/>
              <a:t>  vector aligns with  </a:t>
            </a:r>
          </a:p>
          <a:p>
            <a:pPr lvl="3"/>
            <a:r>
              <a:rPr lang="en-US" dirty="0"/>
              <a:t>–z axis for right-handed coordinate systems</a:t>
            </a:r>
          </a:p>
          <a:p>
            <a:pPr lvl="3"/>
            <a:r>
              <a:rPr lang="en-US" dirty="0"/>
              <a:t>+z axis for left-handed systems </a:t>
            </a:r>
          </a:p>
          <a:p>
            <a:pPr lvl="2"/>
            <a:r>
              <a:rPr lang="en-US" dirty="0"/>
              <a:t>up aligns with y </a:t>
            </a:r>
          </a:p>
          <a:p>
            <a:pPr marL="457200" lvl="1" indent="0">
              <a:buNone/>
            </a:pPr>
            <a:r>
              <a:rPr lang="en-US" dirty="0"/>
              <a:t>We move all objects (the world) this way…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Another way to think of it</a:t>
            </a:r>
          </a:p>
          <a:p>
            <a:pPr lvl="1"/>
            <a:r>
              <a:rPr lang="en-US" sz="2200" dirty="0"/>
              <a:t>Create an orthonormal basis with eye at the origin</a:t>
            </a:r>
          </a:p>
          <a:p>
            <a:pPr lvl="1"/>
            <a:r>
              <a:rPr lang="en-US" sz="2200" dirty="0"/>
              <a:t>And vectors u, v, w as the basis vectors</a:t>
            </a:r>
          </a:p>
          <a:p>
            <a:pPr lvl="1"/>
            <a:r>
              <a:rPr lang="en-US" sz="2200" dirty="0"/>
              <a:t>…and then align </a:t>
            </a:r>
            <a:r>
              <a:rPr lang="en-US" sz="2200" dirty="0" err="1"/>
              <a:t>u,v,w</a:t>
            </a:r>
            <a:r>
              <a:rPr lang="en-US" sz="2200" dirty="0"/>
              <a:t> with </a:t>
            </a:r>
            <a:r>
              <a:rPr lang="en-US" sz="2200" dirty="0" err="1"/>
              <a:t>x,y,z</a:t>
            </a: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C5B2A-A1C1-4F39-96D7-1D4C5D0DD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621" y="2410228"/>
            <a:ext cx="4356001" cy="19936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2603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Product of Two Vectors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9451" r="-6276"/>
          <a:stretch/>
        </p:blipFill>
        <p:spPr>
          <a:xfrm>
            <a:off x="7612848" y="2371725"/>
            <a:ext cx="3055152" cy="3671888"/>
          </a:xfr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068513" y="2143125"/>
          <a:ext cx="50546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Equation" r:id="rId4" imgW="2527300" imgH="990600" progId="Equation.3">
                  <p:embed/>
                </p:oleObj>
              </mc:Choice>
              <mc:Fallback>
                <p:oleObj name="Equation" r:id="rId4" imgW="2527300" imgH="9906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68513" y="2143125"/>
                        <a:ext cx="5054600" cy="198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12803" y="5581948"/>
            <a:ext cx="8564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Property: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cross product yields a vector orthogonal to the original two vectors</a:t>
            </a:r>
          </a:p>
        </p:txBody>
      </p:sp>
    </p:spTree>
    <p:extLst>
      <p:ext uri="{BB962C8B-B14F-4D97-AF65-F5344CB8AC3E}">
        <p14:creationId xmlns:p14="http://schemas.microsoft.com/office/powerpoint/2010/main" val="2095652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Orthonormal Basis for View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87678" y="1835296"/>
                <a:ext cx="7610476" cy="3670768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𝑙</m:t>
                    </m:r>
                  </m:oMath>
                </a14:m>
                <a:r>
                  <a:rPr lang="en-US" dirty="0"/>
                  <a:t> be the </a:t>
                </a:r>
                <a:r>
                  <a:rPr lang="en-US" dirty="0" err="1"/>
                  <a:t>lookat</a:t>
                </a:r>
                <a:r>
                  <a:rPr lang="en-US" dirty="0"/>
                  <a:t> vector…then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𝑙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 is the up direction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𝑣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view matrix is then: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7678" y="1835296"/>
                <a:ext cx="7610476" cy="3670768"/>
              </a:xfrm>
              <a:blipFill>
                <a:blip r:embed="rId2"/>
                <a:stretch>
                  <a:fillRect l="-1441" t="-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7"/>
          <a:stretch/>
        </p:blipFill>
        <p:spPr>
          <a:xfrm>
            <a:off x="2827724" y="4373382"/>
            <a:ext cx="6773048" cy="1549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17876" y="6005526"/>
            <a:ext cx="675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is </a:t>
            </a:r>
            <a:r>
              <a:rPr lang="en-US"/>
              <a:t>the matrix inverted?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9C266F-D60C-4B35-B0F4-D3F5F084D5FA}"/>
                  </a:ext>
                </a:extLst>
              </p:cNvPr>
              <p:cNvSpPr txBox="1"/>
              <p:nvPr/>
            </p:nvSpPr>
            <p:spPr>
              <a:xfrm>
                <a:off x="806824" y="4917249"/>
                <a:ext cx="2020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𝑣𝑖𝑒𝑤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𝑐𝑎𝑚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9C266F-D60C-4B35-B0F4-D3F5F084D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24" y="4917249"/>
                <a:ext cx="2020900" cy="461665"/>
              </a:xfrm>
              <a:prstGeom prst="rect">
                <a:avLst/>
              </a:prstGeom>
              <a:blipFill>
                <a:blip r:embed="rId4"/>
                <a:stretch>
                  <a:fillRect l="-602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89298B0-9705-4D4C-8022-2BC82ADB1514}"/>
              </a:ext>
            </a:extLst>
          </p:cNvPr>
          <p:cNvSpPr txBox="1"/>
          <p:nvPr/>
        </p:nvSpPr>
        <p:spPr>
          <a:xfrm>
            <a:off x="9122869" y="1632310"/>
            <a:ext cx="2443523" cy="23083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This derivation assumes an right-handed coordinate system and view down the –z axis…how could we change it to look down +z?</a:t>
            </a:r>
          </a:p>
        </p:txBody>
      </p:sp>
    </p:spTree>
    <p:extLst>
      <p:ext uri="{BB962C8B-B14F-4D97-AF65-F5344CB8AC3E}">
        <p14:creationId xmlns:p14="http://schemas.microsoft.com/office/powerpoint/2010/main" val="1507910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now look at your scene from any </a:t>
            </a:r>
          </a:p>
          <a:p>
            <a:pPr lvl="1"/>
            <a:r>
              <a:rPr lang="en-US" dirty="0"/>
              <a:t>Position</a:t>
            </a:r>
          </a:p>
          <a:p>
            <a:pPr lvl="1"/>
            <a:r>
              <a:rPr lang="en-US" dirty="0"/>
              <a:t>Orientation (almost)</a:t>
            </a:r>
          </a:p>
          <a:p>
            <a:pPr lvl="2"/>
            <a:r>
              <a:rPr lang="en-US" dirty="0"/>
              <a:t>What </a:t>
            </a:r>
            <a:r>
              <a:rPr lang="en-US" dirty="0" err="1"/>
              <a:t>lookat</a:t>
            </a:r>
            <a:r>
              <a:rPr lang="en-US"/>
              <a:t> and </a:t>
            </a:r>
            <a:r>
              <a:rPr lang="en-US" dirty="0"/>
              <a:t>up vector pair won’t work?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…just uses a matrix multiplication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6A597-B2D6-48FF-9549-BE2DF5AD1A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3"/>
          <a:stretch/>
        </p:blipFill>
        <p:spPr>
          <a:xfrm>
            <a:off x="2870024" y="4436541"/>
            <a:ext cx="6451952" cy="1549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0199B2-DBD7-4851-80EC-2C70D5FB3757}"/>
                  </a:ext>
                </a:extLst>
              </p:cNvPr>
              <p:cNvSpPr txBox="1"/>
              <p:nvPr/>
            </p:nvSpPr>
            <p:spPr>
              <a:xfrm>
                <a:off x="8437069" y="537882"/>
                <a:ext cx="2443523" cy="232435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𝑐𝑎𝑚</m:t>
                        </m:r>
                      </m:sub>
                    </m:sSub>
                  </m:oMath>
                </a14:m>
                <a:r>
                  <a:rPr lang="en-US" dirty="0">
                    <a:latin typeface="Comic Sans MS" panose="030F0702030302020204" pitchFamily="66" charset="0"/>
                  </a:rPr>
                  <a:t> is referred to as the camera matrix or transformation.</a:t>
                </a:r>
                <a:br>
                  <a:rPr lang="en-US" dirty="0">
                    <a:latin typeface="Comic Sans MS" panose="030F0702030302020204" pitchFamily="66" charset="0"/>
                  </a:rPr>
                </a:br>
                <a:br>
                  <a:rPr lang="en-US" dirty="0">
                    <a:latin typeface="Comic Sans MS" panose="030F0702030302020204" pitchFamily="66" charset="0"/>
                  </a:rPr>
                </a:br>
                <a:r>
                  <a:rPr lang="en-US" dirty="0"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𝑐𝑎𝑚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latin typeface="Comic Sans MS" panose="030F0702030302020204" pitchFamily="66" charset="0"/>
                  </a:rPr>
                  <a:t> is the view transformation or matrix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0199B2-DBD7-4851-80EC-2C70D5FB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069" y="537882"/>
                <a:ext cx="2443523" cy="2324354"/>
              </a:xfrm>
              <a:prstGeom prst="rect">
                <a:avLst/>
              </a:prstGeom>
              <a:blipFill>
                <a:blip r:embed="rId3"/>
                <a:stretch>
                  <a:fillRect l="-1737" t="-781" b="-2865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C2415C-6303-447F-A48F-3F9DD5C800BF}"/>
                  </a:ext>
                </a:extLst>
              </p:cNvPr>
              <p:cNvSpPr txBox="1"/>
              <p:nvPr/>
            </p:nvSpPr>
            <p:spPr>
              <a:xfrm>
                <a:off x="99892" y="4917249"/>
                <a:ext cx="27278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𝑣𝑖𝑒𝑤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𝑐𝑎𝑚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C2415C-6303-447F-A48F-3F9DD5C80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92" y="4917249"/>
                <a:ext cx="2727832" cy="461665"/>
              </a:xfrm>
              <a:prstGeom prst="rect">
                <a:avLst/>
              </a:prstGeom>
              <a:blipFill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963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1"/>
          <a:stretch/>
        </p:blipFill>
        <p:spPr bwMode="auto">
          <a:xfrm>
            <a:off x="384517" y="0"/>
            <a:ext cx="9420665" cy="6627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A74AE-0E10-45BA-8A83-0054139ABA64}"/>
              </a:ext>
            </a:extLst>
          </p:cNvPr>
          <p:cNvSpPr txBox="1"/>
          <p:nvPr/>
        </p:nvSpPr>
        <p:spPr>
          <a:xfrm>
            <a:off x="9939131" y="298173"/>
            <a:ext cx="220151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“Chlorophyll”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Light is EM radiation</a:t>
            </a:r>
          </a:p>
          <a:p>
            <a:endParaRPr lang="en-US" dirty="0"/>
          </a:p>
          <a:p>
            <a:r>
              <a:rPr lang="en-US" dirty="0"/>
              <a:t>Usually multiple wavelengths</a:t>
            </a:r>
          </a:p>
          <a:p>
            <a:r>
              <a:rPr lang="en-US" dirty="0"/>
              <a:t>mixed together in a power spectrum</a:t>
            </a:r>
          </a:p>
          <a:p>
            <a:endParaRPr lang="en-US" dirty="0"/>
          </a:p>
          <a:p>
            <a:r>
              <a:rPr lang="en-US" dirty="0"/>
              <a:t>The spectrum sensed by our eyes gets modified multiple times. </a:t>
            </a:r>
          </a:p>
          <a:p>
            <a:endParaRPr lang="en-US" dirty="0"/>
          </a:p>
          <a:p>
            <a:r>
              <a:rPr lang="en-US" dirty="0"/>
              <a:t>Human perception of color relies on 3 different cell types that sense different regions of the spectrum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9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DF031-B42D-49A1-83DF-67EEE68EE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D93186-0644-4A8B-ABD5-0AD88D159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236" y="1825625"/>
            <a:ext cx="100195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63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52D4E-671C-4F04-8A6C-C2E4A95A3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Mathematics of Projection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69DC1F-4B37-4878-AEFA-079879732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985" y="1825625"/>
            <a:ext cx="9867050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0B9B63-960E-4F0A-9240-BDBF34D12984}"/>
              </a:ext>
            </a:extLst>
          </p:cNvPr>
          <p:cNvSpPr txBox="1"/>
          <p:nvPr/>
        </p:nvSpPr>
        <p:spPr>
          <a:xfrm>
            <a:off x="6866553" y="1578516"/>
            <a:ext cx="31630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Eye </a:t>
            </a:r>
            <a:r>
              <a:rPr lang="en-US" dirty="0" err="1">
                <a:latin typeface="Comic Sans MS" panose="030F0702030302020204" pitchFamily="66" charset="0"/>
              </a:rPr>
              <a:t>coords</a:t>
            </a:r>
            <a:r>
              <a:rPr lang="en-US" dirty="0">
                <a:latin typeface="Comic Sans MS" panose="030F0702030302020204" pitchFamily="66" charset="0"/>
              </a:rPr>
              <a:t> = view </a:t>
            </a:r>
            <a:r>
              <a:rPr lang="en-US" dirty="0" err="1">
                <a:latin typeface="Comic Sans MS" panose="030F0702030302020204" pitchFamily="66" charset="0"/>
              </a:rPr>
              <a:t>coords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74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Projection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45" y="2311400"/>
            <a:ext cx="72517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50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DC67B4EC-75C4-094B-890D-553D21F73723}" type="slidenum">
              <a:rPr lang="es-ES" sz="1000">
                <a:latin typeface="Arial" charset="0"/>
              </a:rPr>
              <a:pPr lvl="1"/>
              <a:t>33</a:t>
            </a:fld>
            <a:endParaRPr lang="es-ES" sz="1000">
              <a:latin typeface="Arial" charset="0"/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2895600" y="228600"/>
            <a:ext cx="6781800" cy="10668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Perspective Projection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1574800"/>
            <a:ext cx="72136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67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08D0-D465-4809-8345-BE94EBD3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Canonical View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25983-5A96-4E47-9CF8-AF3F97E248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8259" y="1825625"/>
            <a:ext cx="6793606" cy="18899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View is looking down Z+</a:t>
            </a:r>
          </a:p>
          <a:p>
            <a:pPr marL="0" indent="0">
              <a:buNone/>
            </a:pPr>
            <a:r>
              <a:rPr lang="en-US" dirty="0"/>
              <a:t>Eyepoint is effectively at (0,0,-1)</a:t>
            </a:r>
          </a:p>
          <a:p>
            <a:pPr marL="0" indent="0">
              <a:buNone/>
            </a:pPr>
            <a:r>
              <a:rPr lang="en-US" dirty="0"/>
              <a:t>This is a left-handed coordinate system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CE1D1A6-54BC-408B-A7A5-7170A0054B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1750" y="1943894"/>
            <a:ext cx="4762500" cy="4114800"/>
          </a:xfrm>
        </p:spPr>
      </p:pic>
    </p:spTree>
    <p:extLst>
      <p:ext uri="{BB962C8B-B14F-4D97-AF65-F5344CB8AC3E}">
        <p14:creationId xmlns:p14="http://schemas.microsoft.com/office/powerpoint/2010/main" val="2882487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FF3BC-06A7-4F2F-AFF1-C70E74AB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WebGL</a:t>
            </a:r>
            <a:r>
              <a:rPr lang="en-US" dirty="0"/>
              <a:t> Style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1A147E-C0A0-497B-930E-5B92906156D0}"/>
              </a:ext>
            </a:extLst>
          </p:cNvPr>
          <p:cNvSpPr txBox="1"/>
          <p:nvPr/>
        </p:nvSpPr>
        <p:spPr>
          <a:xfrm>
            <a:off x="84082" y="5186856"/>
            <a:ext cx="11671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Lato" panose="020F0502020204030203" pitchFamily="34" charset="0"/>
              </a:rPr>
              <a:t>WebGL</a:t>
            </a:r>
            <a:r>
              <a:rPr lang="en-US" sz="2400" dirty="0">
                <a:latin typeface="Lato" panose="020F0502020204030203" pitchFamily="34" charset="0"/>
              </a:rPr>
              <a:t>/OpenGL convention is to assume a right-handed world coordinate system </a:t>
            </a:r>
          </a:p>
          <a:p>
            <a:endParaRPr lang="en-US" sz="2400" dirty="0">
              <a:latin typeface="Lato" panose="020F0502020204030203" pitchFamily="34" charset="0"/>
            </a:endParaRPr>
          </a:p>
          <a:p>
            <a:r>
              <a:rPr lang="en-US" sz="2400" dirty="0">
                <a:latin typeface="Lato" panose="020F0502020204030203" pitchFamily="34" charset="0"/>
              </a:rPr>
              <a:t>The </a:t>
            </a:r>
            <a:r>
              <a:rPr lang="en-US" sz="2400" b="1" i="1" dirty="0">
                <a:latin typeface="Lato" panose="020F0502020204030203" pitchFamily="34" charset="0"/>
              </a:rPr>
              <a:t>ortho</a:t>
            </a:r>
            <a:r>
              <a:rPr lang="en-US" sz="2400" dirty="0">
                <a:latin typeface="Lato" panose="020F0502020204030203" pitchFamily="34" charset="0"/>
              </a:rPr>
              <a:t> matrix is used to flip this coordinate system by scaling Z by -1 </a:t>
            </a:r>
          </a:p>
          <a:p>
            <a:r>
              <a:rPr lang="en-US" sz="2400" dirty="0">
                <a:latin typeface="Lato" panose="020F0502020204030203" pitchFamily="34" charset="0"/>
              </a:rPr>
              <a:t>It then matches </a:t>
            </a:r>
            <a:r>
              <a:rPr lang="en-US" sz="2400" dirty="0" err="1">
                <a:latin typeface="Lato" panose="020F0502020204030203" pitchFamily="34" charset="0"/>
              </a:rPr>
              <a:t>WebGL</a:t>
            </a:r>
            <a:r>
              <a:rPr lang="en-US" sz="2400" dirty="0">
                <a:latin typeface="Lato" panose="020F0502020204030203" pitchFamily="34" charset="0"/>
              </a:rPr>
              <a:t> clip space</a:t>
            </a:r>
          </a:p>
        </p:txBody>
      </p:sp>
      <p:pic>
        <p:nvPicPr>
          <p:cNvPr id="49154" name="Picture 2" descr="Illustration of the left-handed and right-handed Cartesian coordinate systems">
            <a:extLst>
              <a:ext uri="{FF2B5EF4-FFF2-40B4-BE49-F238E27FC236}">
                <a16:creationId xmlns:a16="http://schemas.microsoft.com/office/drawing/2014/main" id="{3396A042-23E2-49D6-941C-354985D1F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658" y="1906642"/>
            <a:ext cx="342900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4E163F-E576-4BAD-B35A-9DBB972E8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86" y="1690690"/>
            <a:ext cx="3537017" cy="30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25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DC67B4EC-75C4-094B-890D-553D21F73723}" type="slidenum">
              <a:rPr lang="es-ES" sz="1000">
                <a:latin typeface="Arial" charset="0"/>
              </a:rPr>
              <a:pPr lvl="1"/>
              <a:t>36</a:t>
            </a:fld>
            <a:endParaRPr lang="es-ES" sz="1000">
              <a:latin typeface="Arial" charset="0"/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2895600" y="228600"/>
            <a:ext cx="6781800" cy="10668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More Rasterization Secrets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37" y="1851041"/>
            <a:ext cx="3327539" cy="1245995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47352" y="3762054"/>
            <a:ext cx="9749923" cy="2276625"/>
          </a:xfrm>
          <a:prstGeom prst="rect">
            <a:avLst/>
          </a:prstGeom>
        </p:spPr>
        <p:txBody>
          <a:bodyPr vert="horz" lIns="91434" tIns="45717" rIns="91434" bIns="45717" rtlCol="0">
            <a:noAutofit/>
          </a:bodyPr>
          <a:lstStyle>
            <a:lvl1pPr marL="342874" indent="-342874" algn="l" defTabSz="914332" rtl="0" eaLnBrk="1" latinLnBrk="0" hangingPunct="1">
              <a:spcBef>
                <a:spcPts val="999"/>
              </a:spcBef>
              <a:buClr>
                <a:schemeClr val="accent2"/>
              </a:buClr>
              <a:buFont typeface="Wingdings 2" pitchFamily="18" charset="2"/>
              <a:buChar char="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336526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4974" indent="-349224" algn="l" defTabSz="914332" rtl="0" eaLnBrk="1" latinLnBrk="0" hangingPunct="1">
              <a:spcBef>
                <a:spcPts val="600"/>
              </a:spcBef>
              <a:buClr>
                <a:schemeClr val="tx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98" indent="-336526" algn="l" defTabSz="914332" rtl="0" eaLnBrk="1" latinLnBrk="0" hangingPunct="1">
              <a:spcBef>
                <a:spcPts val="600"/>
              </a:spcBef>
              <a:buClr>
                <a:schemeClr val="accent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724" indent="-349224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661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537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2998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461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Lato" panose="020F0502020204030203" pitchFamily="34" charset="0"/>
                <a:ea typeface="ＭＳ Ｐゴシック" charset="0"/>
                <a:cs typeface="ＭＳ Ｐゴシック" charset="0"/>
              </a:rPr>
              <a:t>Typical rasterization engines only perform an orthographic projection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Lato" panose="020F0502020204030203" pitchFamily="34" charset="0"/>
                <a:ea typeface="ＭＳ Ｐゴシック" charset="0"/>
                <a:cs typeface="ＭＳ Ｐゴシック" charset="0"/>
              </a:rPr>
              <a:t>Everything is projected to the z=0 plane in the normalized view volume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Lato" panose="020F0502020204030203" pitchFamily="34" charset="0"/>
                <a:ea typeface="ＭＳ Ｐゴシック" charset="0"/>
                <a:cs typeface="ＭＳ Ｐゴシック" charset="0"/>
              </a:rPr>
              <a:t>But you can distort your geometry to achieve a perspective projection</a:t>
            </a:r>
          </a:p>
          <a:p>
            <a:pPr marL="0" indent="0">
              <a:buNone/>
            </a:pPr>
            <a:r>
              <a:rPr lang="en-US" sz="1800" dirty="0">
                <a:latin typeface="Lato" panose="020F0502020204030203" pitchFamily="34" charset="0"/>
                <a:ea typeface="ＭＳ Ｐゴシック" charset="0"/>
                <a:cs typeface="ＭＳ Ｐゴシック" charset="0"/>
              </a:rPr>
              <a:t>The actual projection occurs when the geometry is in Normalized Device Coordinates (NDC)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Lato" panose="020F0502020204030203" pitchFamily="34" charset="0"/>
                <a:ea typeface="ＭＳ Ｐゴシック" charset="0"/>
                <a:cs typeface="ＭＳ Ｐゴシック" charset="0"/>
              </a:rPr>
              <a:t>Even then, depth information is kept around to do hidden surface removal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Lato" panose="020F0502020204030203" pitchFamily="34" charset="0"/>
                <a:ea typeface="ＭＳ Ｐゴシック" charset="0"/>
                <a:cs typeface="ＭＳ Ｐゴシック" charset="0"/>
              </a:rPr>
              <a:t>Depth information means transformed z coordinates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77501" y="1407561"/>
            <a:ext cx="4519772" cy="2354493"/>
            <a:chOff x="381000" y="1752600"/>
            <a:chExt cx="8382000" cy="4495800"/>
          </a:xfrm>
        </p:grpSpPr>
        <p:sp>
          <p:nvSpPr>
            <p:cNvPr id="8" name="UTurnArrow"/>
            <p:cNvSpPr>
              <a:spLocks noEditPoints="1" noChangeArrowheads="1"/>
            </p:cNvSpPr>
            <p:nvPr/>
          </p:nvSpPr>
          <p:spPr bwMode="auto">
            <a:xfrm rot="16200000" flipH="1">
              <a:off x="266700" y="3619500"/>
              <a:ext cx="2667000" cy="2438400"/>
            </a:xfrm>
            <a:custGeom>
              <a:avLst/>
              <a:gdLst>
                <a:gd name="G0" fmla="+- 0 0 0"/>
                <a:gd name="G1" fmla="+- 7765 0 0"/>
                <a:gd name="G2" fmla="*/ 7765 1 2"/>
                <a:gd name="G3" fmla="*/ 11416 1 2"/>
                <a:gd name="G4" fmla="+- 10800 G3 G2"/>
                <a:gd name="G5" fmla="+- 10800 G3 0"/>
                <a:gd name="G6" fmla="+- G5 G2 0"/>
                <a:gd name="G7" fmla="*/ G6 1 2"/>
                <a:gd name="G8" fmla="+- 11416 0 0"/>
                <a:gd name="G9" fmla="+- 21600 0 7765"/>
                <a:gd name="G10" fmla="+- 21600 0 11416"/>
                <a:gd name="G11" fmla="min G10 8691"/>
                <a:gd name="G12" fmla="+- 8845 0 0"/>
                <a:gd name="G13" fmla="+- 14883 0 5975"/>
                <a:gd name="G14" fmla="+- 14883 0 0"/>
                <a:gd name="G15" fmla="*/ 7765 5842 6110"/>
                <a:gd name="G16" fmla="+- 8845 1350 0"/>
                <a:gd name="G17" fmla="+- 8310 0 G15"/>
                <a:gd name="G18" fmla="*/ G17 G7 8310"/>
                <a:gd name="G19" fmla="+- 7765 G18 0"/>
                <a:gd name="G20" fmla="+- G4 0 G18"/>
                <a:gd name="T0" fmla="*/ 10196 w 21600"/>
                <a:gd name="T1" fmla="*/ 0 h 21600"/>
                <a:gd name="T2" fmla="*/ 3883 w 21600"/>
                <a:gd name="T3" fmla="*/ 21600 h 21600"/>
                <a:gd name="T4" fmla="*/ 11416 w 21600"/>
                <a:gd name="T5" fmla="*/ 8845 h 21600"/>
                <a:gd name="T6" fmla="*/ 16508 w 21600"/>
                <a:gd name="T7" fmla="*/ 14883 h 21600"/>
                <a:gd name="T8" fmla="*/ 21600 w 21600"/>
                <a:gd name="T9" fmla="*/ 8845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0 h 21600"/>
                <a:gd name="T17" fmla="*/ G1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6508" y="14883"/>
                  </a:moveTo>
                  <a:lnTo>
                    <a:pt x="21600" y="8845"/>
                  </a:lnTo>
                  <a:lnTo>
                    <a:pt x="20391" y="8845"/>
                  </a:lnTo>
                  <a:lnTo>
                    <a:pt x="20391" y="8310"/>
                  </a:lnTo>
                  <a:cubicBezTo>
                    <a:pt x="20391" y="3721"/>
                    <a:pt x="15827" y="0"/>
                    <a:pt x="10196" y="0"/>
                  </a:cubicBezTo>
                  <a:cubicBezTo>
                    <a:pt x="4565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7765" y="21600"/>
                  </a:lnTo>
                  <a:lnTo>
                    <a:pt x="7765" y="8310"/>
                  </a:lnTo>
                  <a:cubicBezTo>
                    <a:pt x="7765" y="7821"/>
                    <a:pt x="8252" y="7424"/>
                    <a:pt x="8852" y="7424"/>
                  </a:cubicBezTo>
                  <a:lnTo>
                    <a:pt x="11538" y="7424"/>
                  </a:lnTo>
                  <a:cubicBezTo>
                    <a:pt x="12138" y="7424"/>
                    <a:pt x="12625" y="7821"/>
                    <a:pt x="12625" y="8310"/>
                  </a:cubicBezTo>
                  <a:lnTo>
                    <a:pt x="12625" y="8845"/>
                  </a:lnTo>
                  <a:lnTo>
                    <a:pt x="11416" y="884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900" dirty="0"/>
                <a:t>Homogeneous Divide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81000" y="1752600"/>
              <a:ext cx="1143000" cy="1295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endParaRPr lang="en-US" sz="900" dirty="0"/>
            </a:p>
          </p:txBody>
        </p:sp>
        <p:sp>
          <p:nvSpPr>
            <p:cNvPr id="10" name="AutoShape 5"/>
            <p:cNvSpPr>
              <a:spLocks noChangeArrowheads="1"/>
            </p:cNvSpPr>
            <p:nvPr/>
          </p:nvSpPr>
          <p:spPr bwMode="auto">
            <a:xfrm>
              <a:off x="1524000" y="1752600"/>
              <a:ext cx="1295400" cy="1295400"/>
            </a:xfrm>
            <a:prstGeom prst="rightArrow">
              <a:avLst>
                <a:gd name="adj1" fmla="val 75324"/>
                <a:gd name="adj2" fmla="val 25000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Xform</a:t>
              </a:r>
              <a:endParaRPr lang="en-US" sz="900" dirty="0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819400" y="1752600"/>
              <a:ext cx="1143000" cy="1295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World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sp>
          <p:nvSpPr>
            <p:cNvPr id="12" name="AutoShape 7"/>
            <p:cNvSpPr>
              <a:spLocks noChangeArrowheads="1"/>
            </p:cNvSpPr>
            <p:nvPr/>
          </p:nvSpPr>
          <p:spPr bwMode="auto">
            <a:xfrm>
              <a:off x="3962400" y="1752600"/>
              <a:ext cx="1447800" cy="1295400"/>
            </a:xfrm>
            <a:prstGeom prst="rightArrow">
              <a:avLst>
                <a:gd name="adj1" fmla="val 75324"/>
                <a:gd name="adj2" fmla="val 27941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Xform</a:t>
              </a: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819400" y="3352800"/>
              <a:ext cx="1676400" cy="12954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Still</a:t>
              </a:r>
              <a:br>
                <a:rPr lang="en-US" sz="900"/>
              </a:br>
              <a:r>
                <a:rPr lang="en-US" sz="900"/>
                <a:t>Clip</a:t>
              </a:r>
              <a:br>
                <a:rPr lang="en-US" sz="900"/>
              </a:br>
              <a:r>
                <a:rPr lang="en-US" sz="900"/>
                <a:t>Coords.</a:t>
              </a:r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4495800" y="3352800"/>
              <a:ext cx="1371600" cy="1295400"/>
            </a:xfrm>
            <a:prstGeom prst="rightArrow">
              <a:avLst>
                <a:gd name="adj1" fmla="val 75324"/>
                <a:gd name="adj2" fmla="val 2647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Clipping</a:t>
              </a:r>
            </a:p>
          </p:txBody>
        </p:sp>
        <p:sp>
          <p:nvSpPr>
            <p:cNvPr id="15" name="Rectangle 21"/>
            <p:cNvSpPr>
              <a:spLocks noChangeArrowheads="1"/>
            </p:cNvSpPr>
            <p:nvPr/>
          </p:nvSpPr>
          <p:spPr bwMode="auto">
            <a:xfrm>
              <a:off x="2057400" y="4953000"/>
              <a:ext cx="1676400" cy="1295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Window</a:t>
              </a:r>
            </a:p>
            <a:p>
              <a:pPr algn="ctr">
                <a:defRPr/>
              </a:pPr>
              <a:r>
                <a:rPr lang="en-US" sz="900"/>
                <a:t>Coordinates</a:t>
              </a:r>
            </a:p>
          </p:txBody>
        </p:sp>
        <p:sp>
          <p:nvSpPr>
            <p:cNvPr id="16" name="AutoShape 22"/>
            <p:cNvSpPr>
              <a:spLocks noChangeArrowheads="1"/>
            </p:cNvSpPr>
            <p:nvPr/>
          </p:nvSpPr>
          <p:spPr bwMode="auto">
            <a:xfrm>
              <a:off x="3733800" y="4953000"/>
              <a:ext cx="1447800" cy="1295400"/>
            </a:xfrm>
            <a:prstGeom prst="rightArrow">
              <a:avLst>
                <a:gd name="adj1" fmla="val 84065"/>
                <a:gd name="adj2" fmla="val 28919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Window</a:t>
              </a:r>
            </a:p>
            <a:p>
              <a:pPr algn="ctr">
                <a:defRPr/>
              </a:pPr>
              <a:r>
                <a:rPr lang="en-US" sz="900" dirty="0"/>
                <a:t>to</a:t>
              </a:r>
            </a:p>
            <a:p>
              <a:pPr algn="ctr">
                <a:defRPr/>
              </a:pPr>
              <a:r>
                <a:rPr lang="en-US" sz="900" dirty="0"/>
                <a:t>Viewport</a:t>
              </a:r>
            </a:p>
          </p:txBody>
        </p:sp>
        <p:sp>
          <p:nvSpPr>
            <p:cNvPr id="17" name="Rectangle 23"/>
            <p:cNvSpPr>
              <a:spLocks noChangeArrowheads="1"/>
            </p:cNvSpPr>
            <p:nvPr/>
          </p:nvSpPr>
          <p:spPr bwMode="auto">
            <a:xfrm>
              <a:off x="5181600" y="4953000"/>
              <a:ext cx="1676400" cy="1295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Viewport</a:t>
              </a:r>
            </a:p>
            <a:p>
              <a:pPr algn="ctr">
                <a:defRPr/>
              </a:pPr>
              <a:r>
                <a:rPr lang="en-US" sz="900"/>
                <a:t>Coordinates</a:t>
              </a:r>
            </a:p>
          </p:txBody>
        </p:sp>
        <p:sp>
          <p:nvSpPr>
            <p:cNvPr id="18" name="Rectangle 9"/>
            <p:cNvSpPr>
              <a:spLocks noChangeArrowheads="1"/>
            </p:cNvSpPr>
            <p:nvPr/>
          </p:nvSpPr>
          <p:spPr bwMode="auto">
            <a:xfrm>
              <a:off x="5867400" y="3352800"/>
              <a:ext cx="1371600" cy="12954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Clip</a:t>
              </a:r>
              <a:br>
                <a:rPr lang="en-US" sz="900"/>
              </a:br>
              <a:r>
                <a:rPr lang="en-US" sz="900"/>
                <a:t>Coords.</a:t>
              </a:r>
            </a:p>
          </p:txBody>
        </p:sp>
        <p:sp>
          <p:nvSpPr>
            <p:cNvPr id="19" name="Rectangle 8"/>
            <p:cNvSpPr>
              <a:spLocks noChangeArrowheads="1"/>
            </p:cNvSpPr>
            <p:nvPr/>
          </p:nvSpPr>
          <p:spPr bwMode="auto">
            <a:xfrm>
              <a:off x="5410200" y="1752600"/>
              <a:ext cx="1143000" cy="12954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grpSp>
          <p:nvGrpSpPr>
            <p:cNvPr id="20" name="Group 17"/>
            <p:cNvGrpSpPr>
              <a:grpSpLocks/>
            </p:cNvGrpSpPr>
            <p:nvPr/>
          </p:nvGrpSpPr>
          <p:grpSpPr bwMode="auto">
            <a:xfrm>
              <a:off x="6553200" y="1905000"/>
              <a:ext cx="2209800" cy="2667000"/>
              <a:chOff x="6324600" y="1905000"/>
              <a:chExt cx="2438400" cy="2667000"/>
            </a:xfrm>
          </p:grpSpPr>
          <p:sp>
            <p:nvSpPr>
              <p:cNvPr id="21" name="UTurnArrow"/>
              <p:cNvSpPr>
                <a:spLocks noEditPoints="1" noChangeArrowheads="1"/>
              </p:cNvSpPr>
              <p:nvPr/>
            </p:nvSpPr>
            <p:spPr bwMode="auto">
              <a:xfrm rot="5400000">
                <a:off x="6210300" y="2019300"/>
                <a:ext cx="2667000" cy="2438400"/>
              </a:xfrm>
              <a:custGeom>
                <a:avLst/>
                <a:gdLst>
                  <a:gd name="G0" fmla="+- 0 0 0"/>
                  <a:gd name="G1" fmla="+- 7765 0 0"/>
                  <a:gd name="G2" fmla="*/ 7765 1 2"/>
                  <a:gd name="G3" fmla="*/ 11416 1 2"/>
                  <a:gd name="G4" fmla="+- 10800 G3 G2"/>
                  <a:gd name="G5" fmla="+- 10800 G3 0"/>
                  <a:gd name="G6" fmla="+- G5 G2 0"/>
                  <a:gd name="G7" fmla="*/ G6 1 2"/>
                  <a:gd name="G8" fmla="+- 11416 0 0"/>
                  <a:gd name="G9" fmla="+- 21600 0 7765"/>
                  <a:gd name="G10" fmla="+- 21600 0 11416"/>
                  <a:gd name="G11" fmla="min G10 8691"/>
                  <a:gd name="G12" fmla="+- 8845 0 0"/>
                  <a:gd name="G13" fmla="+- 14883 0 5975"/>
                  <a:gd name="G14" fmla="+- 14883 0 0"/>
                  <a:gd name="G15" fmla="*/ 7765 5842 6110"/>
                  <a:gd name="G16" fmla="+- 8845 1350 0"/>
                  <a:gd name="G17" fmla="+- 8310 0 G15"/>
                  <a:gd name="G18" fmla="*/ G17 G7 8310"/>
                  <a:gd name="G19" fmla="+- 7765 G18 0"/>
                  <a:gd name="G20" fmla="+- G4 0 G18"/>
                  <a:gd name="T0" fmla="*/ 10196 w 21600"/>
                  <a:gd name="T1" fmla="*/ 0 h 21600"/>
                  <a:gd name="T2" fmla="*/ 3883 w 21600"/>
                  <a:gd name="T3" fmla="*/ 21600 h 21600"/>
                  <a:gd name="T4" fmla="*/ 11416 w 21600"/>
                  <a:gd name="T5" fmla="*/ 8845 h 21600"/>
                  <a:gd name="T6" fmla="*/ 16508 w 21600"/>
                  <a:gd name="T7" fmla="*/ 14883 h 21600"/>
                  <a:gd name="T8" fmla="*/ 21600 w 21600"/>
                  <a:gd name="T9" fmla="*/ 8845 h 21600"/>
                  <a:gd name="T10" fmla="*/ 17694720 60000 65536"/>
                  <a:gd name="T11" fmla="*/ 5898240 60000 65536"/>
                  <a:gd name="T12" fmla="*/ 5898240 60000 65536"/>
                  <a:gd name="T13" fmla="*/ 5898240 60000 65536"/>
                  <a:gd name="T14" fmla="*/ 0 60000 65536"/>
                  <a:gd name="T15" fmla="*/ 0 w 21600"/>
                  <a:gd name="T16" fmla="*/ 8310 h 21600"/>
                  <a:gd name="T17" fmla="*/ G1 w 21600"/>
                  <a:gd name="T18" fmla="*/ 21600 h 216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00" h="21600">
                    <a:moveTo>
                      <a:pt x="16508" y="14883"/>
                    </a:moveTo>
                    <a:lnTo>
                      <a:pt x="21600" y="8845"/>
                    </a:lnTo>
                    <a:lnTo>
                      <a:pt x="20391" y="8845"/>
                    </a:lnTo>
                    <a:lnTo>
                      <a:pt x="20391" y="8310"/>
                    </a:lnTo>
                    <a:cubicBezTo>
                      <a:pt x="20391" y="3721"/>
                      <a:pt x="15827" y="0"/>
                      <a:pt x="10196" y="0"/>
                    </a:cubicBezTo>
                    <a:cubicBezTo>
                      <a:pt x="4565" y="0"/>
                      <a:pt x="0" y="3799"/>
                      <a:pt x="0" y="8485"/>
                    </a:cubicBezTo>
                    <a:lnTo>
                      <a:pt x="0" y="21600"/>
                    </a:lnTo>
                    <a:lnTo>
                      <a:pt x="7765" y="21600"/>
                    </a:lnTo>
                    <a:lnTo>
                      <a:pt x="7765" y="8310"/>
                    </a:lnTo>
                    <a:cubicBezTo>
                      <a:pt x="7765" y="7821"/>
                      <a:pt x="8252" y="7424"/>
                      <a:pt x="8852" y="7424"/>
                    </a:cubicBezTo>
                    <a:lnTo>
                      <a:pt x="11538" y="7424"/>
                    </a:lnTo>
                    <a:cubicBezTo>
                      <a:pt x="12138" y="7424"/>
                      <a:pt x="12625" y="7821"/>
                      <a:pt x="12625" y="8310"/>
                    </a:cubicBezTo>
                    <a:lnTo>
                      <a:pt x="12625" y="8845"/>
                    </a:lnTo>
                    <a:lnTo>
                      <a:pt x="11416" y="884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rot="10800000" vert="eaVert" anchor="ctr"/>
              <a:lstStyle/>
              <a:p>
                <a:pPr>
                  <a:defRPr/>
                </a:pPr>
                <a:endParaRPr lang="en-US" sz="900"/>
              </a:p>
            </p:txBody>
          </p:sp>
          <p:sp>
            <p:nvSpPr>
              <p:cNvPr id="22" name="Text Box 16"/>
              <p:cNvSpPr txBox="1">
                <a:spLocks noChangeArrowheads="1"/>
              </p:cNvSpPr>
              <p:nvPr/>
            </p:nvSpPr>
            <p:spPr bwMode="auto">
              <a:xfrm>
                <a:off x="6448421" y="2096868"/>
                <a:ext cx="1466964" cy="7052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>
                    <a:latin typeface="Times New Roman" pitchFamily="18" charset="0"/>
                  </a:rPr>
                  <a:t>Perspective</a:t>
                </a:r>
                <a:br>
                  <a:rPr lang="en-US" sz="900">
                    <a:latin typeface="Times New Roman" pitchFamily="18" charset="0"/>
                  </a:rPr>
                </a:br>
                <a:r>
                  <a:rPr lang="en-US" sz="900">
                    <a:latin typeface="Times New Roman" pitchFamily="18" charset="0"/>
                  </a:rPr>
                  <a:t>Distortion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4576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eeform 115"/>
          <p:cNvSpPr/>
          <p:nvPr/>
        </p:nvSpPr>
        <p:spPr bwMode="auto">
          <a:xfrm>
            <a:off x="8156575" y="987426"/>
            <a:ext cx="1828800" cy="1535113"/>
          </a:xfrm>
          <a:custGeom>
            <a:avLst/>
            <a:gdLst>
              <a:gd name="connsiteX0" fmla="*/ 10510 w 1828800"/>
              <a:gd name="connsiteY0" fmla="*/ 0 h 1534511"/>
              <a:gd name="connsiteX1" fmla="*/ 0 w 1828800"/>
              <a:gd name="connsiteY1" fmla="*/ 1082566 h 1534511"/>
              <a:gd name="connsiteX2" fmla="*/ 441434 w 1828800"/>
              <a:gd name="connsiteY2" fmla="*/ 1513490 h 1534511"/>
              <a:gd name="connsiteX3" fmla="*/ 1818289 w 1828800"/>
              <a:gd name="connsiteY3" fmla="*/ 1534511 h 1534511"/>
              <a:gd name="connsiteX4" fmla="*/ 1828800 w 1828800"/>
              <a:gd name="connsiteY4" fmla="*/ 441435 h 1534511"/>
              <a:gd name="connsiteX5" fmla="*/ 1366344 w 1828800"/>
              <a:gd name="connsiteY5" fmla="*/ 10511 h 1534511"/>
              <a:gd name="connsiteX6" fmla="*/ 10510 w 1828800"/>
              <a:gd name="connsiteY6" fmla="*/ 0 h 153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00" h="1534511">
                <a:moveTo>
                  <a:pt x="10510" y="0"/>
                </a:moveTo>
                <a:lnTo>
                  <a:pt x="0" y="1082566"/>
                </a:lnTo>
                <a:lnTo>
                  <a:pt x="441434" y="1513490"/>
                </a:lnTo>
                <a:lnTo>
                  <a:pt x="1818289" y="1534511"/>
                </a:lnTo>
                <a:lnTo>
                  <a:pt x="1828800" y="441435"/>
                </a:lnTo>
                <a:lnTo>
                  <a:pt x="1366344" y="10511"/>
                </a:lnTo>
                <a:lnTo>
                  <a:pt x="1051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2052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4953000" cy="990600"/>
          </a:xfrm>
        </p:spPr>
        <p:txBody>
          <a:bodyPr>
            <a:noAutofit/>
          </a:bodyPr>
          <a:lstStyle/>
          <a:p>
            <a:r>
              <a:rPr lang="en-US" sz="2400" dirty="0"/>
              <a:t>Orthographic Projection</a:t>
            </a:r>
          </a:p>
        </p:txBody>
      </p:sp>
      <p:sp>
        <p:nvSpPr>
          <p:cNvPr id="2053" name="Content Placeholder 51"/>
          <p:cNvSpPr>
            <a:spLocks noGrp="1"/>
          </p:cNvSpPr>
          <p:nvPr>
            <p:ph idx="1"/>
          </p:nvPr>
        </p:nvSpPr>
        <p:spPr>
          <a:xfrm>
            <a:off x="-76322" y="1334602"/>
            <a:ext cx="8428160" cy="5257800"/>
          </a:xfrm>
        </p:spPr>
        <p:txBody>
          <a:bodyPr/>
          <a:lstStyle/>
          <a:p>
            <a:r>
              <a:rPr lang="en-US" sz="1800" dirty="0"/>
              <a:t>Foreshortens</a:t>
            </a:r>
          </a:p>
          <a:p>
            <a:r>
              <a:rPr lang="en-US" sz="1800" dirty="0"/>
              <a:t>No change in size by depth</a:t>
            </a:r>
          </a:p>
          <a:p>
            <a:r>
              <a:rPr lang="en-US" sz="1800" dirty="0"/>
              <a:t>Classic Orthographic Projection matrix simply zeros the z- coordinate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The OpenGL </a:t>
            </a:r>
            <a:r>
              <a:rPr 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ortho matrix </a:t>
            </a: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has 6 parameters: </a:t>
            </a:r>
            <a:r>
              <a:rPr lang="en-US" sz="18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out,left,right,bottom,top,near,far</a:t>
            </a:r>
            <a:endParaRPr lang="en-US" sz="18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2054" name="Straight Arrow Connector 4"/>
          <p:cNvCxnSpPr>
            <a:cxnSpLocks noChangeShapeType="1"/>
          </p:cNvCxnSpPr>
          <p:nvPr/>
        </p:nvCxnSpPr>
        <p:spPr bwMode="auto">
          <a:xfrm rot="10800000">
            <a:off x="7086600" y="1828800"/>
            <a:ext cx="914400" cy="0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2055" name="Straight Arrow Connector 5"/>
          <p:cNvCxnSpPr>
            <a:cxnSpLocks noChangeShapeType="1"/>
          </p:cNvCxnSpPr>
          <p:nvPr/>
        </p:nvCxnSpPr>
        <p:spPr bwMode="auto">
          <a:xfrm rot="5400000" flipH="1" flipV="1">
            <a:off x="7429500" y="1257300"/>
            <a:ext cx="1143000" cy="0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2056" name="Straight Arrow Connector 6"/>
          <p:cNvCxnSpPr>
            <a:cxnSpLocks noChangeShapeType="1"/>
          </p:cNvCxnSpPr>
          <p:nvPr/>
        </p:nvCxnSpPr>
        <p:spPr bwMode="auto">
          <a:xfrm rot="16200000" flipH="1">
            <a:off x="7543800" y="1828800"/>
            <a:ext cx="457200" cy="457200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</p:spPr>
      </p:cxnSp>
      <p:sp>
        <p:nvSpPr>
          <p:cNvPr id="2057" name="Rectangle 3"/>
          <p:cNvSpPr>
            <a:spLocks noChangeArrowheads="1"/>
          </p:cNvSpPr>
          <p:nvPr/>
        </p:nvSpPr>
        <p:spPr bwMode="auto">
          <a:xfrm>
            <a:off x="8153400" y="990600"/>
            <a:ext cx="1371600" cy="1066800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610600" y="1447800"/>
            <a:ext cx="1371600" cy="1066800"/>
          </a:xfrm>
          <a:prstGeom prst="rect">
            <a:avLst/>
          </a:prstGeom>
          <a:noFill/>
          <a:ln w="762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059" name="Rectangle 10"/>
          <p:cNvSpPr>
            <a:spLocks noChangeArrowheads="1"/>
          </p:cNvSpPr>
          <p:nvPr/>
        </p:nvSpPr>
        <p:spPr bwMode="auto">
          <a:xfrm>
            <a:off x="8610600" y="1447800"/>
            <a:ext cx="1371600" cy="1066800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2060" name="Straight Connector 11"/>
          <p:cNvCxnSpPr>
            <a:cxnSpLocks noChangeShapeType="1"/>
          </p:cNvCxnSpPr>
          <p:nvPr/>
        </p:nvCxnSpPr>
        <p:spPr bwMode="auto">
          <a:xfrm rot="16200000" flipH="1">
            <a:off x="8153400" y="990600"/>
            <a:ext cx="457200" cy="4572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61" name="Straight Connector 12"/>
          <p:cNvCxnSpPr>
            <a:cxnSpLocks noChangeShapeType="1"/>
          </p:cNvCxnSpPr>
          <p:nvPr/>
        </p:nvCxnSpPr>
        <p:spPr bwMode="auto">
          <a:xfrm rot="16200000" flipH="1">
            <a:off x="9525000" y="990600"/>
            <a:ext cx="457200" cy="4572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62" name="Straight Connector 13"/>
          <p:cNvCxnSpPr>
            <a:cxnSpLocks noChangeShapeType="1"/>
          </p:cNvCxnSpPr>
          <p:nvPr/>
        </p:nvCxnSpPr>
        <p:spPr bwMode="auto">
          <a:xfrm rot="16200000" flipH="1">
            <a:off x="9525000" y="2057400"/>
            <a:ext cx="457200" cy="4572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63" name="Straight Connector 14"/>
          <p:cNvCxnSpPr>
            <a:cxnSpLocks noChangeShapeType="1"/>
          </p:cNvCxnSpPr>
          <p:nvPr/>
        </p:nvCxnSpPr>
        <p:spPr bwMode="auto">
          <a:xfrm rot="16200000" flipH="1">
            <a:off x="8153400" y="2057400"/>
            <a:ext cx="457200" cy="4572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pic>
        <p:nvPicPr>
          <p:cNvPr id="2064" name="Picture 40" descr="ortho cube.em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88326" y="4090988"/>
            <a:ext cx="1946275" cy="208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Down Arrow 45"/>
          <p:cNvSpPr/>
          <p:nvPr/>
        </p:nvSpPr>
        <p:spPr bwMode="auto">
          <a:xfrm>
            <a:off x="7924800" y="3124200"/>
            <a:ext cx="2286000" cy="533400"/>
          </a:xfrm>
          <a:prstGeom prst="downArrow">
            <a:avLst>
              <a:gd name="adj1" fmla="val 77586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sz="2400" dirty="0">
                <a:latin typeface="Times New Roman" pitchFamily="18" charset="0"/>
              </a:rPr>
              <a:t>Ortho</a:t>
            </a:r>
          </a:p>
        </p:txBody>
      </p:sp>
      <p:sp>
        <p:nvSpPr>
          <p:cNvPr id="2066" name="TextBox 46"/>
          <p:cNvSpPr txBox="1">
            <a:spLocks noChangeArrowheads="1"/>
          </p:cNvSpPr>
          <p:nvPr/>
        </p:nvSpPr>
        <p:spPr bwMode="auto">
          <a:xfrm>
            <a:off x="8001000" y="2743200"/>
            <a:ext cx="21399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Viewing Coordinates</a:t>
            </a:r>
          </a:p>
        </p:txBody>
      </p:sp>
      <p:sp>
        <p:nvSpPr>
          <p:cNvPr id="2067" name="TextBox 47"/>
          <p:cNvSpPr txBox="1">
            <a:spLocks noChangeArrowheads="1"/>
          </p:cNvSpPr>
          <p:nvPr/>
        </p:nvSpPr>
        <p:spPr bwMode="auto">
          <a:xfrm>
            <a:off x="8226426" y="3657600"/>
            <a:ext cx="17557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Clip Coordinates</a:t>
            </a:r>
          </a:p>
        </p:txBody>
      </p:sp>
      <p:graphicFrame>
        <p:nvGraphicFramePr>
          <p:cNvPr id="2050" name="Object 5"/>
          <p:cNvGraphicFramePr>
            <a:graphicFrameLocks noChangeAspect="1"/>
          </p:cNvGraphicFramePr>
          <p:nvPr>
            <p:extLst/>
          </p:nvPr>
        </p:nvGraphicFramePr>
        <p:xfrm>
          <a:off x="1176336" y="2665413"/>
          <a:ext cx="4832350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Equation" r:id="rId5" imgW="4838400" imgH="1473120" progId="Equation.3">
                  <p:embed/>
                </p:oleObj>
              </mc:Choice>
              <mc:Fallback>
                <p:oleObj name="Equation" r:id="rId5" imgW="4838400" imgH="1473120" progId="Equation.3">
                  <p:embed/>
                  <p:pic>
                    <p:nvPicPr>
                      <p:cNvPr id="205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6" y="2665413"/>
                        <a:ext cx="4832350" cy="147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71" name="Straight Arrow Connector 62"/>
          <p:cNvCxnSpPr>
            <a:cxnSpLocks noChangeShapeType="1"/>
          </p:cNvCxnSpPr>
          <p:nvPr/>
        </p:nvCxnSpPr>
        <p:spPr bwMode="auto">
          <a:xfrm rot="5400000" flipH="1" flipV="1">
            <a:off x="6972300" y="1181100"/>
            <a:ext cx="1143000" cy="0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2072" name="Straight Arrow Connector 63"/>
          <p:cNvCxnSpPr>
            <a:cxnSpLocks noChangeShapeType="1"/>
          </p:cNvCxnSpPr>
          <p:nvPr/>
        </p:nvCxnSpPr>
        <p:spPr bwMode="auto">
          <a:xfrm rot="16200000" flipH="1">
            <a:off x="7543800" y="1752600"/>
            <a:ext cx="457200" cy="457200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2073" name="Straight Arrow Connector 64"/>
          <p:cNvCxnSpPr>
            <a:cxnSpLocks noChangeShapeType="1"/>
          </p:cNvCxnSpPr>
          <p:nvPr/>
        </p:nvCxnSpPr>
        <p:spPr bwMode="auto">
          <a:xfrm rot="5400000" flipH="1" flipV="1">
            <a:off x="7351713" y="1562101"/>
            <a:ext cx="382588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74" name="Straight Arrow Connector 65"/>
          <p:cNvCxnSpPr>
            <a:cxnSpLocks noChangeShapeType="1"/>
          </p:cNvCxnSpPr>
          <p:nvPr/>
        </p:nvCxnSpPr>
        <p:spPr bwMode="auto">
          <a:xfrm rot="10800000">
            <a:off x="7239000" y="1751014"/>
            <a:ext cx="11430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075" name="TextBox 67"/>
          <p:cNvSpPr txBox="1">
            <a:spLocks noChangeArrowheads="1"/>
          </p:cNvSpPr>
          <p:nvPr/>
        </p:nvSpPr>
        <p:spPr bwMode="auto">
          <a:xfrm>
            <a:off x="7713664" y="1839914"/>
            <a:ext cx="287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x</a:t>
            </a:r>
          </a:p>
        </p:txBody>
      </p:sp>
      <p:sp>
        <p:nvSpPr>
          <p:cNvPr id="2076" name="TextBox 68"/>
          <p:cNvSpPr txBox="1">
            <a:spLocks noChangeArrowheads="1"/>
          </p:cNvSpPr>
          <p:nvPr/>
        </p:nvSpPr>
        <p:spPr bwMode="auto">
          <a:xfrm>
            <a:off x="7408864" y="1001714"/>
            <a:ext cx="287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</a:p>
        </p:txBody>
      </p:sp>
      <p:sp>
        <p:nvSpPr>
          <p:cNvPr id="2077" name="TextBox 69"/>
          <p:cNvSpPr txBox="1">
            <a:spLocks noChangeArrowheads="1"/>
          </p:cNvSpPr>
          <p:nvPr/>
        </p:nvSpPr>
        <p:spPr bwMode="auto">
          <a:xfrm>
            <a:off x="6964364" y="1524000"/>
            <a:ext cx="2746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z</a:t>
            </a:r>
          </a:p>
        </p:txBody>
      </p:sp>
      <p:cxnSp>
        <p:nvCxnSpPr>
          <p:cNvPr id="2078" name="Straight Arrow Connector 70"/>
          <p:cNvCxnSpPr>
            <a:cxnSpLocks noChangeShapeType="1"/>
          </p:cNvCxnSpPr>
          <p:nvPr/>
        </p:nvCxnSpPr>
        <p:spPr bwMode="auto">
          <a:xfrm rot="16200000" flipH="1">
            <a:off x="7543800" y="1752600"/>
            <a:ext cx="228600" cy="228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79" name="Straight Connector 74"/>
          <p:cNvCxnSpPr>
            <a:cxnSpLocks noChangeShapeType="1"/>
          </p:cNvCxnSpPr>
          <p:nvPr/>
        </p:nvCxnSpPr>
        <p:spPr bwMode="auto">
          <a:xfrm>
            <a:off x="8382000" y="1752600"/>
            <a:ext cx="1371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</p:spPr>
      </p:cxnSp>
      <p:pic>
        <p:nvPicPr>
          <p:cNvPr id="2080" name="Picture 75" descr="ortho cube.em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39200" y="1524000"/>
            <a:ext cx="4270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84" name="TextBox 82"/>
          <p:cNvSpPr txBox="1">
            <a:spLocks noChangeArrowheads="1"/>
          </p:cNvSpPr>
          <p:nvPr/>
        </p:nvSpPr>
        <p:spPr bwMode="auto">
          <a:xfrm>
            <a:off x="8763001" y="344488"/>
            <a:ext cx="8985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View</a:t>
            </a:r>
            <a:br>
              <a:rPr lang="en-US">
                <a:latin typeface="Times New Roman" pitchFamily="18" charset="0"/>
              </a:rPr>
            </a:br>
            <a:r>
              <a:rPr lang="en-US">
                <a:latin typeface="Times New Roman" pitchFamily="18" charset="0"/>
              </a:rPr>
              <a:t>Volume</a:t>
            </a:r>
          </a:p>
        </p:txBody>
      </p:sp>
      <p:grpSp>
        <p:nvGrpSpPr>
          <p:cNvPr id="2085" name="Group 75"/>
          <p:cNvGrpSpPr>
            <a:grpSpLocks/>
          </p:cNvGrpSpPr>
          <p:nvPr/>
        </p:nvGrpSpPr>
        <p:grpSpPr bwMode="auto">
          <a:xfrm flipH="1">
            <a:off x="7394576" y="1676400"/>
            <a:ext cx="347663" cy="173038"/>
            <a:chOff x="2976" y="2897"/>
            <a:chExt cx="702" cy="359"/>
          </a:xfrm>
        </p:grpSpPr>
        <p:sp>
          <p:nvSpPr>
            <p:cNvPr id="2090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1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2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3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4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5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6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7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8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9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0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1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2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3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4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5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6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7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8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9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10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11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cxnSp>
        <p:nvCxnSpPr>
          <p:cNvPr id="2086" name="Straight Arrow Connector 111"/>
          <p:cNvCxnSpPr>
            <a:cxnSpLocks noChangeShapeType="1"/>
          </p:cNvCxnSpPr>
          <p:nvPr/>
        </p:nvCxnSpPr>
        <p:spPr bwMode="auto">
          <a:xfrm>
            <a:off x="9829800" y="1752600"/>
            <a:ext cx="457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087" name="TextBox 112"/>
          <p:cNvSpPr txBox="1">
            <a:spLocks noChangeArrowheads="1"/>
          </p:cNvSpPr>
          <p:nvPr/>
        </p:nvSpPr>
        <p:spPr bwMode="auto">
          <a:xfrm>
            <a:off x="10240964" y="1458914"/>
            <a:ext cx="3508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-z</a:t>
            </a:r>
          </a:p>
        </p:txBody>
      </p:sp>
      <p:sp>
        <p:nvSpPr>
          <p:cNvPr id="2088" name="TextBox 113"/>
          <p:cNvSpPr txBox="1">
            <a:spLocks noChangeArrowheads="1"/>
          </p:cNvSpPr>
          <p:nvPr/>
        </p:nvSpPr>
        <p:spPr bwMode="auto">
          <a:xfrm>
            <a:off x="7685088" y="682626"/>
            <a:ext cx="12303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Times New Roman" pitchFamily="18" charset="0"/>
              </a:rPr>
              <a:t>(left,top,-near)</a:t>
            </a:r>
          </a:p>
        </p:txBody>
      </p:sp>
      <p:sp>
        <p:nvSpPr>
          <p:cNvPr id="2089" name="TextBox 114"/>
          <p:cNvSpPr txBox="1">
            <a:spLocks noChangeArrowheads="1"/>
          </p:cNvSpPr>
          <p:nvPr/>
        </p:nvSpPr>
        <p:spPr bwMode="auto">
          <a:xfrm>
            <a:off x="9144001" y="2511426"/>
            <a:ext cx="14970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Times New Roman" pitchFamily="18" charset="0"/>
              </a:rPr>
              <a:t>(right,bottom,-far)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07166" y="4834568"/>
                <a:ext cx="2517630" cy="19377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𝑟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𝑙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𝑟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𝑙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𝑟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𝑙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−2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166" y="4834568"/>
                <a:ext cx="2517630" cy="1937710"/>
              </a:xfrm>
              <a:prstGeom prst="rect">
                <a:avLst/>
              </a:prstGeom>
              <a:blipFill>
                <a:blip r:embed="rId7"/>
                <a:stretch>
                  <a:fillRect r="-23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8F78E5-4A25-4B86-AF6C-E2C7EC27B130}"/>
              </a:ext>
            </a:extLst>
          </p:cNvPr>
          <p:cNvSpPr txBox="1"/>
          <p:nvPr/>
        </p:nvSpPr>
        <p:spPr>
          <a:xfrm>
            <a:off x="4964605" y="5022761"/>
            <a:ext cx="2517630" cy="9233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Does the ortho matrix perform a projection?</a:t>
            </a:r>
          </a:p>
        </p:txBody>
      </p:sp>
    </p:spTree>
    <p:extLst>
      <p:ext uri="{BB962C8B-B14F-4D97-AF65-F5344CB8AC3E}">
        <p14:creationId xmlns:p14="http://schemas.microsoft.com/office/powerpoint/2010/main" val="2445828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DDCD-CF97-472E-B186-0DE656A3D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Camera in Unity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A9F58F-F8DE-44EB-B999-17CC75BC1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4240" y="1904433"/>
            <a:ext cx="3648075" cy="4324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FF9B0A-AD92-4A29-BA88-2B7A90409C7A}"/>
              </a:ext>
            </a:extLst>
          </p:cNvPr>
          <p:cNvSpPr txBox="1"/>
          <p:nvPr/>
        </p:nvSpPr>
        <p:spPr>
          <a:xfrm>
            <a:off x="4900246" y="2519265"/>
            <a:ext cx="7026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Size</a:t>
            </a:r>
            <a:r>
              <a:rPr lang="en-US" dirty="0"/>
              <a:t> parameter sets the left, right, and top, bottom clipping planes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near</a:t>
            </a:r>
            <a:r>
              <a:rPr lang="en-US" dirty="0"/>
              <a:t> and </a:t>
            </a:r>
            <a:r>
              <a:rPr lang="en-US" b="1" dirty="0"/>
              <a:t>far</a:t>
            </a:r>
            <a:r>
              <a:rPr lang="en-US" dirty="0"/>
              <a:t> planes are set explicitly.</a:t>
            </a:r>
          </a:p>
        </p:txBody>
      </p:sp>
    </p:spTree>
    <p:extLst>
      <p:ext uri="{BB962C8B-B14F-4D97-AF65-F5344CB8AC3E}">
        <p14:creationId xmlns:p14="http://schemas.microsoft.com/office/powerpoint/2010/main" val="2968052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E84F1-8428-45AF-A95A-8ADB0FFC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2CD65A-070E-4EA5-9435-67CADB147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243" y="1825625"/>
            <a:ext cx="4400339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055483-3443-454F-92B8-6C94561A7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286" y="2305844"/>
            <a:ext cx="4476750" cy="3390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CC0419-DF47-466D-BC5A-AAFBC963FF62}"/>
              </a:ext>
            </a:extLst>
          </p:cNvPr>
          <p:cNvSpPr/>
          <p:nvPr/>
        </p:nvSpPr>
        <p:spPr>
          <a:xfrm>
            <a:off x="5666154" y="51612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D7D7D"/>
                </a:solidFill>
                <a:latin typeface="ProximaNovaCond"/>
              </a:rPr>
              <a:t>This graphical representation explains the research team’s central hypothesis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65AFE0-C617-4BBA-9E07-A6757F000AA6}"/>
              </a:ext>
            </a:extLst>
          </p:cNvPr>
          <p:cNvSpPr txBox="1"/>
          <p:nvPr/>
        </p:nvSpPr>
        <p:spPr>
          <a:xfrm>
            <a:off x="7721600" y="781538"/>
            <a:ext cx="3728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Actually…to accomplish a perspective projection, we will shrink far-away objects….</a:t>
            </a:r>
          </a:p>
        </p:txBody>
      </p:sp>
    </p:spTree>
    <p:extLst>
      <p:ext uri="{BB962C8B-B14F-4D97-AF65-F5344CB8AC3E}">
        <p14:creationId xmlns:p14="http://schemas.microsoft.com/office/powerpoint/2010/main" val="300963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9335" y="0"/>
            <a:ext cx="3197040" cy="6858000"/>
          </a:xfrm>
        </p:spPr>
        <p:txBody>
          <a:bodyPr>
            <a:normAutofit/>
          </a:bodyPr>
          <a:lstStyle/>
          <a:p>
            <a:r>
              <a:rPr lang="en-US" sz="2000" b="1" dirty="0"/>
              <a:t>Rendering</a:t>
            </a:r>
            <a:r>
              <a:rPr lang="en-US" sz="2000" dirty="0"/>
              <a:t> or </a:t>
            </a:r>
            <a:r>
              <a:rPr lang="en-US" sz="2000" b="1" dirty="0"/>
              <a:t>image synthesis</a:t>
            </a:r>
            <a:r>
              <a:rPr lang="en-US" sz="2000" dirty="0"/>
              <a:t>  is the automatic process of generating a photorealistic or non-photorealistic image from a 2D or 3D mode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l </a:t>
            </a:r>
          </a:p>
          <a:p>
            <a:r>
              <a:rPr lang="en-US" sz="2000" dirty="0"/>
              <a:t>Rendering methods generally use one of two approaches</a:t>
            </a:r>
          </a:p>
          <a:p>
            <a:pPr lvl="1"/>
            <a:r>
              <a:rPr lang="en-US" sz="1800" dirty="0"/>
              <a:t>Rasterization </a:t>
            </a:r>
            <a:br>
              <a:rPr lang="en-US" sz="1800" dirty="0"/>
            </a:br>
            <a:r>
              <a:rPr lang="en-US" sz="1800" dirty="0"/>
              <a:t>(focus of CS 418)</a:t>
            </a:r>
          </a:p>
          <a:p>
            <a:pPr lvl="1"/>
            <a:r>
              <a:rPr lang="en-US" sz="1800" dirty="0"/>
              <a:t>Ray Tracing </a:t>
            </a:r>
            <a:br>
              <a:rPr lang="en-US" sz="1800" dirty="0"/>
            </a:br>
            <a:r>
              <a:rPr lang="en-US" sz="1800" dirty="0"/>
              <a:t>(focus of CS 419)</a:t>
            </a:r>
          </a:p>
          <a:p>
            <a:pPr lvl="1"/>
            <a:r>
              <a:rPr lang="en-US" sz="1800" dirty="0"/>
              <a:t>Though, sometimes you can use both….</a:t>
            </a:r>
          </a:p>
          <a:p>
            <a:pPr lvl="1"/>
            <a:r>
              <a:rPr lang="en-US" sz="1800" dirty="0"/>
              <a:t>…and the are other methods like </a:t>
            </a:r>
            <a:r>
              <a:rPr lang="en-US" sz="1800" dirty="0" err="1"/>
              <a:t>radiosity</a:t>
            </a:r>
            <a:r>
              <a:rPr lang="en-US" sz="18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84F702-5E60-48B5-BCF4-D469266EB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903837-047A-40E6-8C40-EE62EC125025}"/>
              </a:ext>
            </a:extLst>
          </p:cNvPr>
          <p:cNvSpPr/>
          <p:nvPr/>
        </p:nvSpPr>
        <p:spPr>
          <a:xfrm>
            <a:off x="6370983" y="6427113"/>
            <a:ext cx="2773017" cy="430887"/>
          </a:xfrm>
          <a:prstGeom prst="rect">
            <a:avLst/>
          </a:prstGeom>
          <a:solidFill>
            <a:schemeClr val="bg1">
              <a:alpha val="33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/>
              <a:t>By Gilles Tran - </a:t>
            </a:r>
            <a:r>
              <a:rPr lang="en-US" sz="1100" dirty="0">
                <a:hlinkClick r:id="rId3"/>
              </a:rPr>
              <a:t>http://www.oyonale.com/modeles.php?lan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64406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0000" contrast="-40000"/>
          </a:blip>
          <a:srcRect l="13631" t="35336" r="24677" b="7637"/>
          <a:stretch>
            <a:fillRect/>
          </a:stretch>
        </p:blipFill>
        <p:spPr bwMode="auto">
          <a:xfrm>
            <a:off x="6400800" y="2171700"/>
            <a:ext cx="30480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Freeform 55"/>
          <p:cNvSpPr/>
          <p:nvPr/>
        </p:nvSpPr>
        <p:spPr bwMode="auto">
          <a:xfrm>
            <a:off x="2959101" y="2295526"/>
            <a:ext cx="5267325" cy="1216025"/>
          </a:xfrm>
          <a:custGeom>
            <a:avLst/>
            <a:gdLst>
              <a:gd name="connsiteX0" fmla="*/ 0 w 5266944"/>
              <a:gd name="connsiteY0" fmla="*/ 1216152 h 1216152"/>
              <a:gd name="connsiteX1" fmla="*/ 5266944 w 5266944"/>
              <a:gd name="connsiteY1" fmla="*/ 1207008 h 1216152"/>
              <a:gd name="connsiteX2" fmla="*/ 5266944 w 5266944"/>
              <a:gd name="connsiteY2" fmla="*/ 0 h 1216152"/>
              <a:gd name="connsiteX3" fmla="*/ 0 w 5266944"/>
              <a:gd name="connsiteY3" fmla="*/ 1216152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944" h="1216152">
                <a:moveTo>
                  <a:pt x="0" y="1216152"/>
                </a:moveTo>
                <a:lnTo>
                  <a:pt x="5266944" y="1207008"/>
                </a:lnTo>
                <a:lnTo>
                  <a:pt x="5266944" y="0"/>
                </a:lnTo>
                <a:lnTo>
                  <a:pt x="0" y="121615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7" name="Freeform 56"/>
          <p:cNvSpPr/>
          <p:nvPr/>
        </p:nvSpPr>
        <p:spPr bwMode="auto">
          <a:xfrm>
            <a:off x="2971800" y="2908301"/>
            <a:ext cx="2520950" cy="593725"/>
          </a:xfrm>
          <a:custGeom>
            <a:avLst/>
            <a:gdLst>
              <a:gd name="connsiteX0" fmla="*/ 0 w 5266944"/>
              <a:gd name="connsiteY0" fmla="*/ 1216152 h 1216152"/>
              <a:gd name="connsiteX1" fmla="*/ 5266944 w 5266944"/>
              <a:gd name="connsiteY1" fmla="*/ 1207008 h 1216152"/>
              <a:gd name="connsiteX2" fmla="*/ 5266944 w 5266944"/>
              <a:gd name="connsiteY2" fmla="*/ 0 h 1216152"/>
              <a:gd name="connsiteX3" fmla="*/ 0 w 5266944"/>
              <a:gd name="connsiteY3" fmla="*/ 1216152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944" h="1216152">
                <a:moveTo>
                  <a:pt x="0" y="1216152"/>
                </a:moveTo>
                <a:lnTo>
                  <a:pt x="5266944" y="1207008"/>
                </a:lnTo>
                <a:lnTo>
                  <a:pt x="5266944" y="0"/>
                </a:lnTo>
                <a:lnTo>
                  <a:pt x="0" y="12161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4103" name="Title 1"/>
          <p:cNvSpPr>
            <a:spLocks noGrp="1"/>
          </p:cNvSpPr>
          <p:nvPr>
            <p:ph type="title"/>
          </p:nvPr>
        </p:nvSpPr>
        <p:spPr>
          <a:xfrm>
            <a:off x="1524001" y="316075"/>
            <a:ext cx="8913813" cy="914400"/>
          </a:xfrm>
        </p:spPr>
        <p:txBody>
          <a:bodyPr/>
          <a:lstStyle/>
          <a:p>
            <a:r>
              <a:rPr lang="en-US" dirty="0"/>
              <a:t>Mathematics of Perspective</a:t>
            </a:r>
          </a:p>
        </p:txBody>
      </p:sp>
      <p:grpSp>
        <p:nvGrpSpPr>
          <p:cNvPr id="4104" name="Group 75"/>
          <p:cNvGrpSpPr>
            <a:grpSpLocks/>
          </p:cNvGrpSpPr>
          <p:nvPr/>
        </p:nvGrpSpPr>
        <p:grpSpPr bwMode="auto">
          <a:xfrm flipH="1">
            <a:off x="1905000" y="3200400"/>
            <a:ext cx="960438" cy="477838"/>
            <a:chOff x="2976" y="2897"/>
            <a:chExt cx="702" cy="359"/>
          </a:xfrm>
        </p:grpSpPr>
        <p:sp>
          <p:nvSpPr>
            <p:cNvPr id="4125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6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7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8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9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0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1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2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3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4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5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6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7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8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9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0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1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2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3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4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5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6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cxnSp>
        <p:nvCxnSpPr>
          <p:cNvPr id="4105" name="Straight Connector 30"/>
          <p:cNvCxnSpPr>
            <a:cxnSpLocks noChangeShapeType="1"/>
          </p:cNvCxnSpPr>
          <p:nvPr/>
        </p:nvCxnSpPr>
        <p:spPr bwMode="auto">
          <a:xfrm>
            <a:off x="2971800" y="3505200"/>
            <a:ext cx="7086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3" name="Straight Connector 32"/>
          <p:cNvCxnSpPr>
            <a:cxnSpLocks noChangeShapeType="1"/>
          </p:cNvCxnSpPr>
          <p:nvPr/>
        </p:nvCxnSpPr>
        <p:spPr bwMode="auto">
          <a:xfrm flipV="1">
            <a:off x="2971800" y="2286000"/>
            <a:ext cx="5257800" cy="1219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48"/>
          <p:cNvGrpSpPr>
            <a:grpSpLocks/>
          </p:cNvGrpSpPr>
          <p:nvPr/>
        </p:nvGrpSpPr>
        <p:grpSpPr bwMode="auto">
          <a:xfrm>
            <a:off x="5105400" y="1600200"/>
            <a:ext cx="774700" cy="1905000"/>
            <a:chOff x="3581400" y="1600200"/>
            <a:chExt cx="774571" cy="1905000"/>
          </a:xfrm>
        </p:grpSpPr>
        <p:cxnSp>
          <p:nvCxnSpPr>
            <p:cNvPr id="4123" name="Straight Connector 37"/>
            <p:cNvCxnSpPr>
              <a:cxnSpLocks noChangeShapeType="1"/>
            </p:cNvCxnSpPr>
            <p:nvPr/>
          </p:nvCxnSpPr>
          <p:spPr bwMode="auto">
            <a:xfrm rot="5400000">
              <a:off x="3239294" y="2781300"/>
              <a:ext cx="14470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124" name="TextBox 38"/>
            <p:cNvSpPr txBox="1">
              <a:spLocks noChangeArrowheads="1"/>
            </p:cNvSpPr>
            <p:nvPr/>
          </p:nvSpPr>
          <p:spPr bwMode="auto">
            <a:xfrm>
              <a:off x="3581400" y="1600200"/>
              <a:ext cx="77457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screen</a:t>
              </a:r>
            </a:p>
          </p:txBody>
        </p:sp>
      </p:grpSp>
      <p:sp>
        <p:nvSpPr>
          <p:cNvPr id="4108" name="TextBox 41"/>
          <p:cNvSpPr txBox="1">
            <a:spLocks noChangeArrowheads="1"/>
          </p:cNvSpPr>
          <p:nvPr/>
        </p:nvSpPr>
        <p:spPr bwMode="auto">
          <a:xfrm>
            <a:off x="10058400" y="3276600"/>
            <a:ext cx="363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-z</a:t>
            </a:r>
          </a:p>
        </p:txBody>
      </p:sp>
      <p:cxnSp>
        <p:nvCxnSpPr>
          <p:cNvPr id="4109" name="Straight Arrow Connector 43"/>
          <p:cNvCxnSpPr>
            <a:cxnSpLocks noChangeShapeType="1"/>
          </p:cNvCxnSpPr>
          <p:nvPr/>
        </p:nvCxnSpPr>
        <p:spPr bwMode="auto">
          <a:xfrm rot="5400000" flipH="1" flipV="1">
            <a:off x="2400301" y="2933701"/>
            <a:ext cx="11430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110" name="TextBox 44"/>
          <p:cNvSpPr txBox="1">
            <a:spLocks noChangeArrowheads="1"/>
          </p:cNvSpPr>
          <p:nvPr/>
        </p:nvSpPr>
        <p:spPr bwMode="auto">
          <a:xfrm>
            <a:off x="2819400" y="1981200"/>
            <a:ext cx="287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</a:p>
        </p:txBody>
      </p:sp>
      <p:grpSp>
        <p:nvGrpSpPr>
          <p:cNvPr id="28" name="Group 53"/>
          <p:cNvGrpSpPr>
            <a:grpSpLocks/>
          </p:cNvGrpSpPr>
          <p:nvPr/>
        </p:nvGrpSpPr>
        <p:grpSpPr bwMode="auto">
          <a:xfrm>
            <a:off x="7959726" y="2287588"/>
            <a:ext cx="574675" cy="1587500"/>
            <a:chOff x="6436204" y="2286794"/>
            <a:chExt cx="574196" cy="1587738"/>
          </a:xfrm>
        </p:grpSpPr>
        <p:cxnSp>
          <p:nvCxnSpPr>
            <p:cNvPr id="4121" name="Straight Connector 35"/>
            <p:cNvCxnSpPr>
              <a:cxnSpLocks noChangeShapeType="1"/>
            </p:cNvCxnSpPr>
            <p:nvPr/>
          </p:nvCxnSpPr>
          <p:spPr bwMode="auto">
            <a:xfrm rot="5400000">
              <a:off x="6058694" y="2933700"/>
              <a:ext cx="12946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122" name="TextBox 45"/>
            <p:cNvSpPr txBox="1">
              <a:spLocks noChangeArrowheads="1"/>
            </p:cNvSpPr>
            <p:nvPr/>
          </p:nvSpPr>
          <p:spPr bwMode="auto">
            <a:xfrm>
              <a:off x="6436204" y="3505200"/>
              <a:ext cx="5741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z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</p:grpSp>
      <p:grpSp>
        <p:nvGrpSpPr>
          <p:cNvPr id="29" name="Group 50"/>
          <p:cNvGrpSpPr>
            <a:grpSpLocks/>
          </p:cNvGrpSpPr>
          <p:nvPr/>
        </p:nvGrpSpPr>
        <p:grpSpPr bwMode="auto">
          <a:xfrm>
            <a:off x="8229600" y="2057400"/>
            <a:ext cx="762000" cy="369888"/>
            <a:chOff x="6705600" y="2057400"/>
            <a:chExt cx="762000" cy="369332"/>
          </a:xfrm>
        </p:grpSpPr>
        <p:sp>
          <p:nvSpPr>
            <p:cNvPr id="4119" name="TextBox 49"/>
            <p:cNvSpPr txBox="1">
              <a:spLocks noChangeArrowheads="1"/>
            </p:cNvSpPr>
            <p:nvPr/>
          </p:nvSpPr>
          <p:spPr bwMode="auto">
            <a:xfrm>
              <a:off x="6880580" y="2057400"/>
              <a:ext cx="5870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y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  <p:cxnSp>
          <p:nvCxnSpPr>
            <p:cNvPr id="4120" name="Straight Connector 51"/>
            <p:cNvCxnSpPr>
              <a:cxnSpLocks noChangeShapeType="1"/>
            </p:cNvCxnSpPr>
            <p:nvPr/>
          </p:nvCxnSpPr>
          <p:spPr bwMode="auto">
            <a:xfrm>
              <a:off x="6705600" y="2286000"/>
              <a:ext cx="1524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0" name="Group 47"/>
          <p:cNvGrpSpPr>
            <a:grpSpLocks/>
          </p:cNvGrpSpPr>
          <p:nvPr/>
        </p:nvGrpSpPr>
        <p:grpSpPr bwMode="auto">
          <a:xfrm>
            <a:off x="2971800" y="3581400"/>
            <a:ext cx="2514600" cy="522288"/>
            <a:chOff x="1447800" y="3581400"/>
            <a:chExt cx="2514600" cy="521732"/>
          </a:xfrm>
        </p:grpSpPr>
        <p:sp>
          <p:nvSpPr>
            <p:cNvPr id="4117" name="Right Brace 52"/>
            <p:cNvSpPr>
              <a:spLocks/>
            </p:cNvSpPr>
            <p:nvPr/>
          </p:nvSpPr>
          <p:spPr bwMode="auto">
            <a:xfrm rot="5400000">
              <a:off x="2628900" y="2400300"/>
              <a:ext cx="152400" cy="2514600"/>
            </a:xfrm>
            <a:prstGeom prst="rightBrace">
              <a:avLst>
                <a:gd name="adj1" fmla="val 8326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18" name="TextBox 54"/>
            <p:cNvSpPr txBox="1">
              <a:spLocks noChangeArrowheads="1"/>
            </p:cNvSpPr>
            <p:nvPr/>
          </p:nvSpPr>
          <p:spPr bwMode="auto">
            <a:xfrm>
              <a:off x="2514600" y="3733800"/>
              <a:ext cx="30008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d</a:t>
              </a:r>
            </a:p>
          </p:txBody>
        </p:sp>
      </p:grpSp>
      <p:graphicFrame>
        <p:nvGraphicFramePr>
          <p:cNvPr id="149507" name="Object 3"/>
          <p:cNvGraphicFramePr>
            <a:graphicFrameLocks noChangeAspect="1"/>
          </p:cNvGraphicFramePr>
          <p:nvPr>
            <p:extLst/>
          </p:nvPr>
        </p:nvGraphicFramePr>
        <p:xfrm>
          <a:off x="6796088" y="4111454"/>
          <a:ext cx="1509713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Equation" r:id="rId5" imgW="1511280" imgH="723600" progId="Equation.DSMT4">
                  <p:embed/>
                </p:oleObj>
              </mc:Choice>
              <mc:Fallback>
                <p:oleObj name="Equation" r:id="rId5" imgW="1511280" imgH="723600" progId="Equation.DSMT4">
                  <p:embed/>
                  <p:pic>
                    <p:nvPicPr>
                      <p:cNvPr id="14950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6088" y="4111454"/>
                        <a:ext cx="1509713" cy="722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79" name="Object 3"/>
          <p:cNvGraphicFramePr>
            <a:graphicFrameLocks noChangeAspect="1"/>
          </p:cNvGraphicFramePr>
          <p:nvPr>
            <p:extLst/>
          </p:nvPr>
        </p:nvGraphicFramePr>
        <p:xfrm>
          <a:off x="6400801" y="5248275"/>
          <a:ext cx="2930525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Equation" r:id="rId7" imgW="2933640" imgH="685800" progId="Equation.3">
                  <p:embed/>
                </p:oleObj>
              </mc:Choice>
              <mc:Fallback>
                <p:oleObj name="Equation" r:id="rId7" imgW="2933640" imgH="685800" progId="Equation.3">
                  <p:embed/>
                  <p:pic>
                    <p:nvPicPr>
                      <p:cNvPr id="15257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1" y="5248275"/>
                        <a:ext cx="2930525" cy="684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Group 46"/>
          <p:cNvGrpSpPr>
            <a:grpSpLocks/>
          </p:cNvGrpSpPr>
          <p:nvPr/>
        </p:nvGrpSpPr>
        <p:grpSpPr bwMode="auto">
          <a:xfrm>
            <a:off x="5446713" y="2792413"/>
            <a:ext cx="533400" cy="368300"/>
            <a:chOff x="3922776" y="2791968"/>
            <a:chExt cx="533400" cy="369332"/>
          </a:xfrm>
        </p:grpSpPr>
        <p:sp>
          <p:nvSpPr>
            <p:cNvPr id="4115" name="Oval 61"/>
            <p:cNvSpPr>
              <a:spLocks noChangeArrowheads="1"/>
            </p:cNvSpPr>
            <p:nvPr/>
          </p:nvSpPr>
          <p:spPr bwMode="auto">
            <a:xfrm>
              <a:off x="3922776" y="288645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16" name="TextBox 62"/>
            <p:cNvSpPr txBox="1">
              <a:spLocks noChangeArrowheads="1"/>
            </p:cNvSpPr>
            <p:nvPr/>
          </p:nvSpPr>
          <p:spPr bwMode="auto">
            <a:xfrm>
              <a:off x="3936482" y="2791968"/>
              <a:ext cx="5196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y</a:t>
              </a:r>
              <a:r>
                <a:rPr lang="en-US" baseline="-25000">
                  <a:latin typeface="Times New Roman" pitchFamily="18" charset="0"/>
                </a:rPr>
                <a:t>clip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672281" y="3918826"/>
            <a:ext cx="49797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 is at origin (0,0,0)</a:t>
            </a:r>
          </a:p>
          <a:p>
            <a:r>
              <a:rPr lang="en-US" dirty="0"/>
              <a:t>Screen is distance d from the eye.</a:t>
            </a:r>
          </a:p>
          <a:p>
            <a:r>
              <a:rPr lang="en-US" dirty="0"/>
              <a:t>Looking down negative z-axis.</a:t>
            </a:r>
          </a:p>
          <a:p>
            <a:endParaRPr lang="en-US" dirty="0"/>
          </a:p>
          <a:p>
            <a:r>
              <a:rPr lang="en-US" dirty="0"/>
              <a:t>The two triangles are </a:t>
            </a:r>
            <a:r>
              <a:rPr lang="en-US" i="1" dirty="0"/>
              <a:t>similar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(two angles are obviously congruent)</a:t>
            </a:r>
          </a:p>
          <a:p>
            <a:endParaRPr lang="en-US" dirty="0"/>
          </a:p>
          <a:p>
            <a:r>
              <a:rPr lang="en-US" dirty="0"/>
              <a:t>This means corresponding sides</a:t>
            </a:r>
            <a:br>
              <a:rPr lang="en-US" dirty="0"/>
            </a:br>
            <a:r>
              <a:rPr lang="en-US" dirty="0"/>
              <a:t>are in the same proportions</a:t>
            </a:r>
          </a:p>
        </p:txBody>
      </p:sp>
    </p:spTree>
    <p:extLst>
      <p:ext uri="{BB962C8B-B14F-4D97-AF65-F5344CB8AC3E}">
        <p14:creationId xmlns:p14="http://schemas.microsoft.com/office/powerpoint/2010/main" val="312969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49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52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0000" contrast="-40000"/>
          </a:blip>
          <a:srcRect l="13631" t="35336" r="24677" b="7637"/>
          <a:stretch>
            <a:fillRect/>
          </a:stretch>
        </p:blipFill>
        <p:spPr bwMode="auto">
          <a:xfrm>
            <a:off x="6400800" y="2171700"/>
            <a:ext cx="30480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Freeform 55"/>
          <p:cNvSpPr/>
          <p:nvPr/>
        </p:nvSpPr>
        <p:spPr bwMode="auto">
          <a:xfrm>
            <a:off x="2959101" y="2295526"/>
            <a:ext cx="5267325" cy="1216025"/>
          </a:xfrm>
          <a:custGeom>
            <a:avLst/>
            <a:gdLst>
              <a:gd name="connsiteX0" fmla="*/ 0 w 5266944"/>
              <a:gd name="connsiteY0" fmla="*/ 1216152 h 1216152"/>
              <a:gd name="connsiteX1" fmla="*/ 5266944 w 5266944"/>
              <a:gd name="connsiteY1" fmla="*/ 1207008 h 1216152"/>
              <a:gd name="connsiteX2" fmla="*/ 5266944 w 5266944"/>
              <a:gd name="connsiteY2" fmla="*/ 0 h 1216152"/>
              <a:gd name="connsiteX3" fmla="*/ 0 w 5266944"/>
              <a:gd name="connsiteY3" fmla="*/ 1216152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944" h="1216152">
                <a:moveTo>
                  <a:pt x="0" y="1216152"/>
                </a:moveTo>
                <a:lnTo>
                  <a:pt x="5266944" y="1207008"/>
                </a:lnTo>
                <a:lnTo>
                  <a:pt x="5266944" y="0"/>
                </a:lnTo>
                <a:lnTo>
                  <a:pt x="0" y="121615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7" name="Freeform 56"/>
          <p:cNvSpPr/>
          <p:nvPr/>
        </p:nvSpPr>
        <p:spPr bwMode="auto">
          <a:xfrm>
            <a:off x="2971800" y="2908301"/>
            <a:ext cx="2520950" cy="593725"/>
          </a:xfrm>
          <a:custGeom>
            <a:avLst/>
            <a:gdLst>
              <a:gd name="connsiteX0" fmla="*/ 0 w 5266944"/>
              <a:gd name="connsiteY0" fmla="*/ 1216152 h 1216152"/>
              <a:gd name="connsiteX1" fmla="*/ 5266944 w 5266944"/>
              <a:gd name="connsiteY1" fmla="*/ 1207008 h 1216152"/>
              <a:gd name="connsiteX2" fmla="*/ 5266944 w 5266944"/>
              <a:gd name="connsiteY2" fmla="*/ 0 h 1216152"/>
              <a:gd name="connsiteX3" fmla="*/ 0 w 5266944"/>
              <a:gd name="connsiteY3" fmla="*/ 1216152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944" h="1216152">
                <a:moveTo>
                  <a:pt x="0" y="1216152"/>
                </a:moveTo>
                <a:lnTo>
                  <a:pt x="5266944" y="1207008"/>
                </a:lnTo>
                <a:lnTo>
                  <a:pt x="5266944" y="0"/>
                </a:lnTo>
                <a:lnTo>
                  <a:pt x="0" y="12161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4103" name="Title 1"/>
          <p:cNvSpPr>
            <a:spLocks noGrp="1"/>
          </p:cNvSpPr>
          <p:nvPr>
            <p:ph type="title"/>
          </p:nvPr>
        </p:nvSpPr>
        <p:spPr>
          <a:xfrm>
            <a:off x="1524001" y="316075"/>
            <a:ext cx="8913813" cy="914400"/>
          </a:xfrm>
        </p:spPr>
        <p:txBody>
          <a:bodyPr/>
          <a:lstStyle/>
          <a:p>
            <a:r>
              <a:rPr lang="en-US" dirty="0"/>
              <a:t>Mathematics of Perspective</a:t>
            </a:r>
          </a:p>
        </p:txBody>
      </p:sp>
      <p:grpSp>
        <p:nvGrpSpPr>
          <p:cNvPr id="4104" name="Group 75"/>
          <p:cNvGrpSpPr>
            <a:grpSpLocks/>
          </p:cNvGrpSpPr>
          <p:nvPr/>
        </p:nvGrpSpPr>
        <p:grpSpPr bwMode="auto">
          <a:xfrm flipH="1">
            <a:off x="1905000" y="3200400"/>
            <a:ext cx="960438" cy="477838"/>
            <a:chOff x="2976" y="2897"/>
            <a:chExt cx="702" cy="359"/>
          </a:xfrm>
        </p:grpSpPr>
        <p:sp>
          <p:nvSpPr>
            <p:cNvPr id="4125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6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7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8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9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0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1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2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3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4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5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6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7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8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9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0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1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2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3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4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5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6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cxnSp>
        <p:nvCxnSpPr>
          <p:cNvPr id="4105" name="Straight Connector 30"/>
          <p:cNvCxnSpPr>
            <a:cxnSpLocks noChangeShapeType="1"/>
          </p:cNvCxnSpPr>
          <p:nvPr/>
        </p:nvCxnSpPr>
        <p:spPr bwMode="auto">
          <a:xfrm>
            <a:off x="2971800" y="3505200"/>
            <a:ext cx="7086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3" name="Straight Connector 32"/>
          <p:cNvCxnSpPr>
            <a:cxnSpLocks noChangeShapeType="1"/>
          </p:cNvCxnSpPr>
          <p:nvPr/>
        </p:nvCxnSpPr>
        <p:spPr bwMode="auto">
          <a:xfrm flipV="1">
            <a:off x="2971800" y="2286000"/>
            <a:ext cx="5257800" cy="1219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48"/>
          <p:cNvGrpSpPr>
            <a:grpSpLocks/>
          </p:cNvGrpSpPr>
          <p:nvPr/>
        </p:nvGrpSpPr>
        <p:grpSpPr bwMode="auto">
          <a:xfrm>
            <a:off x="5105400" y="1600200"/>
            <a:ext cx="774700" cy="1905000"/>
            <a:chOff x="3581400" y="1600200"/>
            <a:chExt cx="774571" cy="1905000"/>
          </a:xfrm>
        </p:grpSpPr>
        <p:cxnSp>
          <p:nvCxnSpPr>
            <p:cNvPr id="4123" name="Straight Connector 37"/>
            <p:cNvCxnSpPr>
              <a:cxnSpLocks noChangeShapeType="1"/>
            </p:cNvCxnSpPr>
            <p:nvPr/>
          </p:nvCxnSpPr>
          <p:spPr bwMode="auto">
            <a:xfrm rot="5400000">
              <a:off x="3239294" y="2781300"/>
              <a:ext cx="14470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124" name="TextBox 38"/>
            <p:cNvSpPr txBox="1">
              <a:spLocks noChangeArrowheads="1"/>
            </p:cNvSpPr>
            <p:nvPr/>
          </p:nvSpPr>
          <p:spPr bwMode="auto">
            <a:xfrm>
              <a:off x="3581400" y="1600200"/>
              <a:ext cx="77457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screen</a:t>
              </a:r>
            </a:p>
          </p:txBody>
        </p:sp>
      </p:grpSp>
      <p:sp>
        <p:nvSpPr>
          <p:cNvPr id="4108" name="TextBox 41"/>
          <p:cNvSpPr txBox="1">
            <a:spLocks noChangeArrowheads="1"/>
          </p:cNvSpPr>
          <p:nvPr/>
        </p:nvSpPr>
        <p:spPr bwMode="auto">
          <a:xfrm>
            <a:off x="10058400" y="3276600"/>
            <a:ext cx="363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-z</a:t>
            </a:r>
          </a:p>
        </p:txBody>
      </p:sp>
      <p:cxnSp>
        <p:nvCxnSpPr>
          <p:cNvPr id="4109" name="Straight Arrow Connector 43"/>
          <p:cNvCxnSpPr>
            <a:cxnSpLocks noChangeShapeType="1"/>
          </p:cNvCxnSpPr>
          <p:nvPr/>
        </p:nvCxnSpPr>
        <p:spPr bwMode="auto">
          <a:xfrm rot="5400000" flipH="1" flipV="1">
            <a:off x="2400301" y="2933701"/>
            <a:ext cx="11430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110" name="TextBox 44"/>
          <p:cNvSpPr txBox="1">
            <a:spLocks noChangeArrowheads="1"/>
          </p:cNvSpPr>
          <p:nvPr/>
        </p:nvSpPr>
        <p:spPr bwMode="auto">
          <a:xfrm>
            <a:off x="2819400" y="1981200"/>
            <a:ext cx="2872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x</a:t>
            </a:r>
          </a:p>
        </p:txBody>
      </p:sp>
      <p:grpSp>
        <p:nvGrpSpPr>
          <p:cNvPr id="28" name="Group 53"/>
          <p:cNvGrpSpPr>
            <a:grpSpLocks/>
          </p:cNvGrpSpPr>
          <p:nvPr/>
        </p:nvGrpSpPr>
        <p:grpSpPr bwMode="auto">
          <a:xfrm>
            <a:off x="7959726" y="2287588"/>
            <a:ext cx="574675" cy="1587500"/>
            <a:chOff x="6436204" y="2286794"/>
            <a:chExt cx="574196" cy="1587738"/>
          </a:xfrm>
        </p:grpSpPr>
        <p:cxnSp>
          <p:nvCxnSpPr>
            <p:cNvPr id="4121" name="Straight Connector 35"/>
            <p:cNvCxnSpPr>
              <a:cxnSpLocks noChangeShapeType="1"/>
            </p:cNvCxnSpPr>
            <p:nvPr/>
          </p:nvCxnSpPr>
          <p:spPr bwMode="auto">
            <a:xfrm rot="5400000">
              <a:off x="6058694" y="2933700"/>
              <a:ext cx="12946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122" name="TextBox 45"/>
            <p:cNvSpPr txBox="1">
              <a:spLocks noChangeArrowheads="1"/>
            </p:cNvSpPr>
            <p:nvPr/>
          </p:nvSpPr>
          <p:spPr bwMode="auto">
            <a:xfrm>
              <a:off x="6436204" y="3505200"/>
              <a:ext cx="5741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z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</p:grpSp>
      <p:grpSp>
        <p:nvGrpSpPr>
          <p:cNvPr id="29" name="Group 50"/>
          <p:cNvGrpSpPr>
            <a:grpSpLocks/>
          </p:cNvGrpSpPr>
          <p:nvPr/>
        </p:nvGrpSpPr>
        <p:grpSpPr bwMode="auto">
          <a:xfrm>
            <a:off x="8229600" y="2057404"/>
            <a:ext cx="762000" cy="369332"/>
            <a:chOff x="6705600" y="2057400"/>
            <a:chExt cx="762000" cy="368776"/>
          </a:xfrm>
        </p:grpSpPr>
        <p:sp>
          <p:nvSpPr>
            <p:cNvPr id="4119" name="TextBox 49"/>
            <p:cNvSpPr txBox="1">
              <a:spLocks noChangeArrowheads="1"/>
            </p:cNvSpPr>
            <p:nvPr/>
          </p:nvSpPr>
          <p:spPr bwMode="auto">
            <a:xfrm>
              <a:off x="6880580" y="2057400"/>
              <a:ext cx="587020" cy="368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 err="1">
                  <a:latin typeface="Times New Roman" pitchFamily="18" charset="0"/>
                </a:rPr>
                <a:t>x</a:t>
              </a:r>
              <a:r>
                <a:rPr lang="en-US" baseline="-25000" dirty="0" err="1">
                  <a:latin typeface="Times New Roman" pitchFamily="18" charset="0"/>
                </a:rPr>
                <a:t>view</a:t>
              </a:r>
              <a:endParaRPr lang="en-US" baseline="-25000" dirty="0">
                <a:latin typeface="Times New Roman" pitchFamily="18" charset="0"/>
              </a:endParaRPr>
            </a:p>
          </p:txBody>
        </p:sp>
        <p:cxnSp>
          <p:nvCxnSpPr>
            <p:cNvPr id="4120" name="Straight Connector 51"/>
            <p:cNvCxnSpPr>
              <a:cxnSpLocks noChangeShapeType="1"/>
            </p:cNvCxnSpPr>
            <p:nvPr/>
          </p:nvCxnSpPr>
          <p:spPr bwMode="auto">
            <a:xfrm>
              <a:off x="6705600" y="2286000"/>
              <a:ext cx="1524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0" name="Group 47"/>
          <p:cNvGrpSpPr>
            <a:grpSpLocks/>
          </p:cNvGrpSpPr>
          <p:nvPr/>
        </p:nvGrpSpPr>
        <p:grpSpPr bwMode="auto">
          <a:xfrm>
            <a:off x="2971800" y="3581400"/>
            <a:ext cx="2514600" cy="522288"/>
            <a:chOff x="1447800" y="3581400"/>
            <a:chExt cx="2514600" cy="521732"/>
          </a:xfrm>
        </p:grpSpPr>
        <p:sp>
          <p:nvSpPr>
            <p:cNvPr id="4117" name="Right Brace 52"/>
            <p:cNvSpPr>
              <a:spLocks/>
            </p:cNvSpPr>
            <p:nvPr/>
          </p:nvSpPr>
          <p:spPr bwMode="auto">
            <a:xfrm rot="5400000">
              <a:off x="2628900" y="2400300"/>
              <a:ext cx="152400" cy="2514600"/>
            </a:xfrm>
            <a:prstGeom prst="rightBrace">
              <a:avLst>
                <a:gd name="adj1" fmla="val 8326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18" name="TextBox 54"/>
            <p:cNvSpPr txBox="1">
              <a:spLocks noChangeArrowheads="1"/>
            </p:cNvSpPr>
            <p:nvPr/>
          </p:nvSpPr>
          <p:spPr bwMode="auto">
            <a:xfrm>
              <a:off x="2514600" y="3733800"/>
              <a:ext cx="30008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d</a:t>
              </a:r>
            </a:p>
          </p:txBody>
        </p:sp>
      </p:grpSp>
      <p:grpSp>
        <p:nvGrpSpPr>
          <p:cNvPr id="32" name="Group 46"/>
          <p:cNvGrpSpPr>
            <a:grpSpLocks/>
          </p:cNvGrpSpPr>
          <p:nvPr/>
        </p:nvGrpSpPr>
        <p:grpSpPr bwMode="auto">
          <a:xfrm>
            <a:off x="5446713" y="2792412"/>
            <a:ext cx="533400" cy="369332"/>
            <a:chOff x="3922776" y="2791968"/>
            <a:chExt cx="533400" cy="370367"/>
          </a:xfrm>
        </p:grpSpPr>
        <p:sp>
          <p:nvSpPr>
            <p:cNvPr id="4115" name="Oval 61"/>
            <p:cNvSpPr>
              <a:spLocks noChangeArrowheads="1"/>
            </p:cNvSpPr>
            <p:nvPr/>
          </p:nvSpPr>
          <p:spPr bwMode="auto">
            <a:xfrm>
              <a:off x="3922776" y="288645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16" name="TextBox 62"/>
            <p:cNvSpPr txBox="1">
              <a:spLocks noChangeArrowheads="1"/>
            </p:cNvSpPr>
            <p:nvPr/>
          </p:nvSpPr>
          <p:spPr bwMode="auto">
            <a:xfrm>
              <a:off x="3936482" y="2791968"/>
              <a:ext cx="519694" cy="370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 err="1">
                  <a:latin typeface="Times New Roman" pitchFamily="18" charset="0"/>
                </a:rPr>
                <a:t>x</a:t>
              </a:r>
              <a:r>
                <a:rPr lang="en-US" baseline="-25000" dirty="0" err="1">
                  <a:latin typeface="Times New Roman" pitchFamily="18" charset="0"/>
                </a:rPr>
                <a:t>clip</a:t>
              </a:r>
              <a:endParaRPr lang="en-US" baseline="-25000" dirty="0">
                <a:latin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105400" y="4809289"/>
                <a:ext cx="1727268" cy="521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𝑐𝑙𝑖𝑝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𝑣𝑖𝑒𝑤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𝑣𝑖𝑒𝑤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4809289"/>
                <a:ext cx="1727268" cy="521233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004876" y="4361935"/>
            <a:ext cx="2694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process derives the projection for the x coordinate.</a:t>
            </a:r>
          </a:p>
          <a:p>
            <a:endParaRPr lang="en-US" dirty="0"/>
          </a:p>
          <a:p>
            <a:r>
              <a:rPr lang="en-US" dirty="0"/>
              <a:t>What is </a:t>
            </a:r>
            <a:r>
              <a:rPr lang="en-US" dirty="0" err="1"/>
              <a:t>z</a:t>
            </a:r>
            <a:r>
              <a:rPr lang="en-US" baseline="-25000" dirty="0" err="1"/>
              <a:t>clip</a:t>
            </a:r>
            <a:r>
              <a:rPr lang="en-US" dirty="0"/>
              <a:t>?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87101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7162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Projections Using Homogeneous Coordinates</a:t>
            </a:r>
          </a:p>
        </p:txBody>
      </p:sp>
      <p:sp>
        <p:nvSpPr>
          <p:cNvPr id="5125" name="Content Placeholder 2"/>
          <p:cNvSpPr>
            <a:spLocks noGrp="1"/>
          </p:cNvSpPr>
          <p:nvPr>
            <p:ph idx="1"/>
          </p:nvPr>
        </p:nvSpPr>
        <p:spPr>
          <a:xfrm>
            <a:off x="1676400" y="1447800"/>
            <a:ext cx="5707487" cy="5257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can extend our use of homogenous coordinates to handle projections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Let the fourth homogeneous coordinate be any non-zero value </a:t>
            </a:r>
            <a:r>
              <a:rPr lang="en-US" i="1" dirty="0"/>
              <a:t>w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To find the point it corresponds to:</a:t>
            </a:r>
          </a:p>
          <a:p>
            <a:pPr lvl="1"/>
            <a:r>
              <a:rPr lang="en-US" dirty="0"/>
              <a:t>multiply all four coordinates by 1/</a:t>
            </a:r>
            <a:r>
              <a:rPr lang="en-US" i="1" dirty="0"/>
              <a:t>w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When homogeneous coordinate is zero</a:t>
            </a:r>
          </a:p>
          <a:p>
            <a:pPr lvl="1"/>
            <a:r>
              <a:rPr lang="en-US" dirty="0"/>
              <a:t>Denotes a “point” at infinity</a:t>
            </a:r>
          </a:p>
          <a:p>
            <a:pPr lvl="1"/>
            <a:r>
              <a:rPr lang="en-US" dirty="0"/>
              <a:t>Represents a vector instead of a point</a:t>
            </a:r>
          </a:p>
          <a:p>
            <a:pPr lvl="1"/>
            <a:r>
              <a:rPr lang="en-US" dirty="0"/>
              <a:t>Not affected by translation</a:t>
            </a:r>
          </a:p>
          <a:p>
            <a:r>
              <a:rPr lang="en-US" dirty="0"/>
              <a:t>A point in 3D corresponds to what in the 4D homogenous space?</a:t>
            </a:r>
          </a:p>
        </p:txBody>
      </p:sp>
      <p:graphicFrame>
        <p:nvGraphicFramePr>
          <p:cNvPr id="5122" name="Object 3"/>
          <p:cNvGraphicFramePr>
            <a:graphicFrameLocks noChangeAspect="1"/>
          </p:cNvGraphicFramePr>
          <p:nvPr/>
        </p:nvGraphicFramePr>
        <p:xfrm>
          <a:off x="7620001" y="1295400"/>
          <a:ext cx="1382713" cy="301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Equation" r:id="rId4" imgW="1384200" imgH="3022560" progId="Equation.DSMT4">
                  <p:embed/>
                </p:oleObj>
              </mc:Choice>
              <mc:Fallback>
                <p:oleObj name="Equation" r:id="rId4" imgW="1384200" imgH="3022560" progId="Equation.DSMT4">
                  <p:embed/>
                  <p:pic>
                    <p:nvPicPr>
                      <p:cNvPr id="512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1" y="1295400"/>
                        <a:ext cx="1382713" cy="301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7648576" y="4800601"/>
          <a:ext cx="2486025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Equation" r:id="rId6" imgW="2489040" imgH="1473120" progId="Equation.3">
                  <p:embed/>
                </p:oleObj>
              </mc:Choice>
              <mc:Fallback>
                <p:oleObj name="Equation" r:id="rId6" imgW="2489040" imgH="1473120" progId="Equation.3">
                  <p:embed/>
                  <p:pic>
                    <p:nvPicPr>
                      <p:cNvPr id="51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8576" y="4800601"/>
                        <a:ext cx="2486025" cy="147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1070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1564759" y="146844"/>
            <a:ext cx="8913813" cy="914400"/>
          </a:xfrm>
        </p:spPr>
        <p:txBody>
          <a:bodyPr/>
          <a:lstStyle/>
          <a:p>
            <a:r>
              <a:rPr lang="en-US" dirty="0"/>
              <a:t>Simple Perspective</a:t>
            </a:r>
          </a:p>
        </p:txBody>
      </p:sp>
      <p:sp>
        <p:nvSpPr>
          <p:cNvPr id="6163" name="TextBox 54"/>
          <p:cNvSpPr txBox="1">
            <a:spLocks noChangeArrowheads="1"/>
          </p:cNvSpPr>
          <p:nvPr/>
        </p:nvSpPr>
        <p:spPr bwMode="auto">
          <a:xfrm>
            <a:off x="3410908" y="2863941"/>
            <a:ext cx="30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64759" y="1211146"/>
            <a:ext cx="7354335" cy="1866900"/>
            <a:chOff x="381000" y="1600200"/>
            <a:chExt cx="8562502" cy="2438400"/>
          </a:xfrm>
        </p:grpSpPr>
        <p:grpSp>
          <p:nvGrpSpPr>
            <p:cNvPr id="6149" name="Group 75"/>
            <p:cNvGrpSpPr>
              <a:grpSpLocks/>
            </p:cNvGrpSpPr>
            <p:nvPr/>
          </p:nvGrpSpPr>
          <p:grpSpPr bwMode="auto">
            <a:xfrm flipH="1">
              <a:off x="381000" y="3200400"/>
              <a:ext cx="960438" cy="477838"/>
              <a:chOff x="2976" y="2897"/>
              <a:chExt cx="702" cy="359"/>
            </a:xfrm>
          </p:grpSpPr>
          <p:sp>
            <p:nvSpPr>
              <p:cNvPr id="6167" name="Freeform 76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868"/>
                  <a:gd name="T136" fmla="*/ 0 h 1001"/>
                  <a:gd name="T137" fmla="*/ 1868 w 1868"/>
                  <a:gd name="T138" fmla="*/ 1001 h 100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68" name="Freeform 77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182"/>
                  <a:gd name="T187" fmla="*/ 0 h 495"/>
                  <a:gd name="T188" fmla="*/ 1182 w 1182"/>
                  <a:gd name="T189" fmla="*/ 495 h 4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69" name="Freeform 78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565"/>
                  <a:gd name="T166" fmla="*/ 0 h 355"/>
                  <a:gd name="T167" fmla="*/ 565 w 565"/>
                  <a:gd name="T168" fmla="*/ 355 h 35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0" name="Freeform 79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64"/>
                  <a:gd name="T163" fmla="*/ 0 h 190"/>
                  <a:gd name="T164" fmla="*/ 564 w 564"/>
                  <a:gd name="T165" fmla="*/ 190 h 19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1" name="Freeform 80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075"/>
                  <a:gd name="T178" fmla="*/ 0 h 644"/>
                  <a:gd name="T179" fmla="*/ 2075 w 2075"/>
                  <a:gd name="T180" fmla="*/ 644 h 64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2" name="Freeform 81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740"/>
                  <a:gd name="T172" fmla="*/ 0 h 446"/>
                  <a:gd name="T173" fmla="*/ 1740 w 1740"/>
                  <a:gd name="T174" fmla="*/ 446 h 44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3" name="Freeform 82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36"/>
                  <a:gd name="T181" fmla="*/ 0 h 218"/>
                  <a:gd name="T182" fmla="*/ 836 w 836"/>
                  <a:gd name="T183" fmla="*/ 218 h 21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4" name="Freeform 83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689"/>
                  <a:gd name="T166" fmla="*/ 0 h 225"/>
                  <a:gd name="T167" fmla="*/ 689 w 689"/>
                  <a:gd name="T168" fmla="*/ 225 h 22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5" name="Freeform 84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327"/>
                  <a:gd name="T175" fmla="*/ 0 h 432"/>
                  <a:gd name="T176" fmla="*/ 1327 w 1327"/>
                  <a:gd name="T177" fmla="*/ 432 h 432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6" name="Freeform 85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1"/>
                  <a:gd name="T136" fmla="*/ 0 h 89"/>
                  <a:gd name="T137" fmla="*/ 241 w 241"/>
                  <a:gd name="T138" fmla="*/ 89 h 8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7" name="Freeform 86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678"/>
                  <a:gd name="T187" fmla="*/ 0 h 295"/>
                  <a:gd name="T188" fmla="*/ 678 w 678"/>
                  <a:gd name="T189" fmla="*/ 295 h 2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8" name="Freeform 87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96"/>
                  <a:gd name="T163" fmla="*/ 0 h 358"/>
                  <a:gd name="T164" fmla="*/ 596 w 596"/>
                  <a:gd name="T165" fmla="*/ 358 h 35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9" name="Freeform 88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516"/>
                  <a:gd name="T184" fmla="*/ 0 h 389"/>
                  <a:gd name="T185" fmla="*/ 1516 w 1516"/>
                  <a:gd name="T186" fmla="*/ 389 h 38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0" name="Freeform 89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68"/>
                  <a:gd name="T23" fmla="*/ 95 w 95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1" name="Freeform 90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118"/>
                  <a:gd name="T23" fmla="*/ 95 w 95"/>
                  <a:gd name="T24" fmla="*/ 118 h 1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2" name="Freeform 91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4"/>
                  <a:gd name="T22" fmla="*/ 0 h 137"/>
                  <a:gd name="T23" fmla="*/ 74 w 74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3" name="Freeform 92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1"/>
                  <a:gd name="T22" fmla="*/ 0 h 99"/>
                  <a:gd name="T23" fmla="*/ 91 w 91"/>
                  <a:gd name="T24" fmla="*/ 99 h 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4" name="Freeform 93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0"/>
                  <a:gd name="T22" fmla="*/ 0 h 68"/>
                  <a:gd name="T23" fmla="*/ 70 w 70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5" name="Freeform 94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"/>
                  <a:gd name="T22" fmla="*/ 0 h 141"/>
                  <a:gd name="T23" fmla="*/ 21 w 21"/>
                  <a:gd name="T24" fmla="*/ 141 h 1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6" name="Freeform 95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99"/>
                  <a:gd name="T145" fmla="*/ 0 h 199"/>
                  <a:gd name="T146" fmla="*/ 299 w 299"/>
                  <a:gd name="T147" fmla="*/ 199 h 199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7" name="Freeform 96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2"/>
                  <a:gd name="T160" fmla="*/ 0 h 105"/>
                  <a:gd name="T161" fmla="*/ 172 w 172"/>
                  <a:gd name="T162" fmla="*/ 105 h 10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8" name="Freeform 97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0"/>
                  <a:gd name="T22" fmla="*/ 0 h 91"/>
                  <a:gd name="T23" fmla="*/ 180 w 180"/>
                  <a:gd name="T24" fmla="*/ 91 h 9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</p:grpSp>
        <p:pic>
          <p:nvPicPr>
            <p:cNvPr id="6150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40000" contrast="-40000"/>
            </a:blip>
            <a:srcRect l="13631" t="35336" r="24677" b="7637"/>
            <a:stretch>
              <a:fillRect/>
            </a:stretch>
          </p:blipFill>
          <p:spPr bwMode="auto">
            <a:xfrm>
              <a:off x="4876800" y="2171700"/>
              <a:ext cx="3048000" cy="1866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151" name="Straight Connector 30"/>
            <p:cNvCxnSpPr>
              <a:cxnSpLocks noChangeShapeType="1"/>
            </p:cNvCxnSpPr>
            <p:nvPr/>
          </p:nvCxnSpPr>
          <p:spPr bwMode="auto">
            <a:xfrm>
              <a:off x="1447800" y="3505200"/>
              <a:ext cx="70866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52" name="Straight Connector 32"/>
            <p:cNvCxnSpPr>
              <a:cxnSpLocks noChangeShapeType="1"/>
            </p:cNvCxnSpPr>
            <p:nvPr/>
          </p:nvCxnSpPr>
          <p:spPr bwMode="auto">
            <a:xfrm flipV="1">
              <a:off x="1447800" y="2286000"/>
              <a:ext cx="5257800" cy="121920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3" name="Straight Connector 35"/>
            <p:cNvCxnSpPr>
              <a:cxnSpLocks noChangeShapeType="1"/>
            </p:cNvCxnSpPr>
            <p:nvPr/>
          </p:nvCxnSpPr>
          <p:spPr bwMode="auto">
            <a:xfrm rot="5400000">
              <a:off x="6059488" y="2933700"/>
              <a:ext cx="1293812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4" name="Straight Connector 37"/>
            <p:cNvCxnSpPr>
              <a:cxnSpLocks noChangeShapeType="1"/>
            </p:cNvCxnSpPr>
            <p:nvPr/>
          </p:nvCxnSpPr>
          <p:spPr bwMode="auto">
            <a:xfrm rot="5400000">
              <a:off x="3240088" y="2781300"/>
              <a:ext cx="1446212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6155" name="TextBox 38"/>
            <p:cNvSpPr txBox="1">
              <a:spLocks noChangeArrowheads="1"/>
            </p:cNvSpPr>
            <p:nvPr/>
          </p:nvSpPr>
          <p:spPr bwMode="auto">
            <a:xfrm>
              <a:off x="3581400" y="1600200"/>
              <a:ext cx="901817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screen</a:t>
              </a:r>
            </a:p>
          </p:txBody>
        </p:sp>
        <p:sp>
          <p:nvSpPr>
            <p:cNvPr id="6156" name="TextBox 41"/>
            <p:cNvSpPr txBox="1">
              <a:spLocks noChangeArrowheads="1"/>
            </p:cNvSpPr>
            <p:nvPr/>
          </p:nvSpPr>
          <p:spPr bwMode="auto">
            <a:xfrm>
              <a:off x="8534400" y="3276600"/>
              <a:ext cx="409102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-z</a:t>
              </a:r>
            </a:p>
          </p:txBody>
        </p:sp>
        <p:cxnSp>
          <p:nvCxnSpPr>
            <p:cNvPr id="6157" name="Straight Arrow Connector 43"/>
            <p:cNvCxnSpPr>
              <a:cxnSpLocks noChangeShapeType="1"/>
            </p:cNvCxnSpPr>
            <p:nvPr/>
          </p:nvCxnSpPr>
          <p:spPr bwMode="auto">
            <a:xfrm rot="5400000" flipH="1" flipV="1">
              <a:off x="876301" y="2933700"/>
              <a:ext cx="1143000" cy="317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6158" name="TextBox 44"/>
            <p:cNvSpPr txBox="1">
              <a:spLocks noChangeArrowheads="1"/>
            </p:cNvSpPr>
            <p:nvPr/>
          </p:nvSpPr>
          <p:spPr bwMode="auto">
            <a:xfrm>
              <a:off x="1312870" y="1922215"/>
              <a:ext cx="334449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</a:rPr>
                <a:t>y</a:t>
              </a:r>
            </a:p>
          </p:txBody>
        </p:sp>
        <p:sp>
          <p:nvSpPr>
            <p:cNvPr id="6159" name="TextBox 45"/>
            <p:cNvSpPr txBox="1">
              <a:spLocks noChangeArrowheads="1"/>
            </p:cNvSpPr>
            <p:nvPr/>
          </p:nvSpPr>
          <p:spPr bwMode="auto">
            <a:xfrm>
              <a:off x="6435725" y="3505200"/>
              <a:ext cx="668525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z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  <p:sp>
          <p:nvSpPr>
            <p:cNvPr id="6160" name="TextBox 49"/>
            <p:cNvSpPr txBox="1">
              <a:spLocks noChangeArrowheads="1"/>
            </p:cNvSpPr>
            <p:nvPr/>
          </p:nvSpPr>
          <p:spPr bwMode="auto">
            <a:xfrm>
              <a:off x="6880225" y="2057400"/>
              <a:ext cx="683455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y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  <p:cxnSp>
          <p:nvCxnSpPr>
            <p:cNvPr id="6161" name="Straight Connector 51"/>
            <p:cNvCxnSpPr>
              <a:cxnSpLocks noChangeShapeType="1"/>
            </p:cNvCxnSpPr>
            <p:nvPr/>
          </p:nvCxnSpPr>
          <p:spPr bwMode="auto">
            <a:xfrm>
              <a:off x="6705600" y="2286000"/>
              <a:ext cx="1524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6162" name="Right Brace 52"/>
            <p:cNvSpPr>
              <a:spLocks/>
            </p:cNvSpPr>
            <p:nvPr/>
          </p:nvSpPr>
          <p:spPr bwMode="auto">
            <a:xfrm rot="5400000">
              <a:off x="2628900" y="2400300"/>
              <a:ext cx="152400" cy="2514600"/>
            </a:xfrm>
            <a:prstGeom prst="rightBrace">
              <a:avLst>
                <a:gd name="adj1" fmla="val 8326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6164" name="Oval 61"/>
            <p:cNvSpPr>
              <a:spLocks noChangeArrowheads="1"/>
            </p:cNvSpPr>
            <p:nvPr/>
          </p:nvSpPr>
          <p:spPr bwMode="auto">
            <a:xfrm>
              <a:off x="3922713" y="288607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6165" name="TextBox 62"/>
            <p:cNvSpPr txBox="1">
              <a:spLocks noChangeArrowheads="1"/>
            </p:cNvSpPr>
            <p:nvPr/>
          </p:nvSpPr>
          <p:spPr bwMode="auto">
            <a:xfrm>
              <a:off x="3937000" y="2792413"/>
              <a:ext cx="605069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y</a:t>
              </a:r>
              <a:r>
                <a:rPr lang="en-US" baseline="-25000">
                  <a:latin typeface="Times New Roman" pitchFamily="18" charset="0"/>
                </a:rPr>
                <a:t>clip</a:t>
              </a:r>
            </a:p>
          </p:txBody>
        </p:sp>
      </p:grpSp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2033588" y="4473576"/>
          <a:ext cx="1776412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Equation" r:id="rId5" imgW="1777680" imgH="1473120" progId="Equation.DSMT4">
                  <p:embed/>
                </p:oleObj>
              </mc:Choice>
              <mc:Fallback>
                <p:oleObj name="Equation" r:id="rId5" imgW="1777680" imgH="1473120" progId="Equation.DSMT4">
                  <p:embed/>
                  <p:pic>
                    <p:nvPicPr>
                      <p:cNvPr id="614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588" y="4473576"/>
                        <a:ext cx="1776412" cy="147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4921250" y="4129089"/>
          <a:ext cx="5670550" cy="220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Equation" r:id="rId7" imgW="5676840" imgH="2209680" progId="Equation.3">
                  <p:embed/>
                </p:oleObj>
              </mc:Choice>
              <mc:Fallback>
                <p:oleObj name="Equation" r:id="rId7" imgW="5676840" imgH="2209680" progId="Equation.3">
                  <p:embed/>
                  <p:pic>
                    <p:nvPicPr>
                      <p:cNvPr id="614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0" y="4129089"/>
                        <a:ext cx="5670550" cy="2205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Right Arrow 46"/>
          <p:cNvSpPr/>
          <p:nvPr/>
        </p:nvSpPr>
        <p:spPr bwMode="auto">
          <a:xfrm>
            <a:off x="4038600" y="4572000"/>
            <a:ext cx="762000" cy="13716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9625" y="3335453"/>
            <a:ext cx="871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allowing w to change we represent more kinds of transformations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03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1519902" y="472399"/>
            <a:ext cx="8913813" cy="914400"/>
          </a:xfrm>
        </p:spPr>
        <p:txBody>
          <a:bodyPr/>
          <a:lstStyle/>
          <a:p>
            <a:r>
              <a:rPr lang="en-US" altLang="en-US" sz="4100" dirty="0">
                <a:ea typeface="ＭＳ Ｐゴシック" pitchFamily="-84" charset="-128"/>
              </a:rPr>
              <a:t>Example: WebGL Perspective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1524000"/>
            <a:ext cx="8686800" cy="5051461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sz="2700" b="1" dirty="0">
                <a:latin typeface="Courier New" panose="02070309020205020404" pitchFamily="49" charset="0"/>
                <a:ea typeface="ＭＳ Ｐゴシック" pitchFamily="-84" charset="-128"/>
              </a:rPr>
              <a:t>mat4.frustum</a:t>
            </a:r>
            <a:r>
              <a:rPr lang="en-US" altLang="en-US" dirty="0">
                <a:ea typeface="ＭＳ Ｐゴシック" pitchFamily="-84" charset="-128"/>
              </a:rPr>
              <a:t> allows for an asymmetric viewing frustum </a:t>
            </a: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>
                <a:ea typeface="ＭＳ Ｐゴシック" pitchFamily="-84" charset="-128"/>
              </a:rPr>
              <a:t>using left, right, bottom, top, near, far</a:t>
            </a:r>
            <a:br>
              <a:rPr lang="en-US" altLang="en-US" dirty="0">
                <a:ea typeface="ＭＳ Ｐゴシック" pitchFamily="-84" charset="-128"/>
              </a:rPr>
            </a:br>
            <a:br>
              <a:rPr lang="en-US" altLang="en-US" dirty="0">
                <a:ea typeface="ＭＳ Ｐゴシック" pitchFamily="-84" charset="-128"/>
              </a:rPr>
            </a:br>
            <a:br>
              <a:rPr lang="en-US" altLang="en-US" dirty="0">
                <a:ea typeface="ＭＳ Ｐゴシック" pitchFamily="-84" charset="-128"/>
              </a:rPr>
            </a:br>
            <a:br>
              <a:rPr lang="en-US" altLang="en-US" dirty="0">
                <a:ea typeface="ＭＳ Ｐゴシック" pitchFamily="-84" charset="-128"/>
              </a:rPr>
            </a:br>
            <a:endParaRPr lang="en-US" altLang="en-US" dirty="0">
              <a:ea typeface="ＭＳ Ｐゴシック" pitchFamily="-84" charset="-128"/>
            </a:endParaRPr>
          </a:p>
          <a:p>
            <a:r>
              <a:rPr lang="en-US" altLang="en-US" sz="2700" b="1" dirty="0">
                <a:latin typeface="Courier New" panose="02070309020205020404" pitchFamily="49" charset="0"/>
                <a:ea typeface="ＭＳ Ｐゴシック" pitchFamily="-84" charset="-128"/>
              </a:rPr>
              <a:t>mat4.perspective</a:t>
            </a:r>
            <a:r>
              <a:rPr lang="en-US" altLang="en-US" dirty="0">
                <a:ea typeface="ＭＳ Ｐゴシック" pitchFamily="-84" charset="-128"/>
              </a:rPr>
              <a:t> generates a symmetric frustum</a:t>
            </a: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>
                <a:ea typeface="ＭＳ Ｐゴシック" pitchFamily="-84" charset="-128"/>
              </a:rPr>
              <a:t>using </a:t>
            </a:r>
            <a:r>
              <a:rPr lang="en-US" altLang="en-US" dirty="0" err="1">
                <a:ea typeface="ＭＳ Ｐゴシック" pitchFamily="-84" charset="-128"/>
              </a:rPr>
              <a:t>fovy</a:t>
            </a:r>
            <a:r>
              <a:rPr lang="en-US" altLang="en-US" dirty="0">
                <a:ea typeface="ＭＳ Ｐゴシック" pitchFamily="-84" charset="-128"/>
              </a:rPr>
              <a:t>, aspect, near, far</a:t>
            </a:r>
            <a:br>
              <a:rPr lang="en-US" altLang="en-US" dirty="0">
                <a:ea typeface="ＭＳ Ｐゴシック" pitchFamily="-84" charset="-128"/>
              </a:rPr>
            </a:b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 err="1">
                <a:ea typeface="ＭＳ Ｐゴシック" pitchFamily="-84" charset="-128"/>
              </a:rPr>
              <a:t>fovy</a:t>
            </a:r>
            <a:r>
              <a:rPr lang="en-US" altLang="en-US" dirty="0">
                <a:ea typeface="ＭＳ Ｐゴシック" pitchFamily="-84" charset="-128"/>
              </a:rPr>
              <a:t> </a:t>
            </a: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 vertical viewing angle in radians</a:t>
            </a:r>
          </a:p>
          <a:p>
            <a:pPr marL="0" indent="0">
              <a:buNone/>
            </a:pP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    aspect  aspect ratio of the viewport</a:t>
            </a:r>
          </a:p>
          <a:p>
            <a:pPr marL="0" indent="0">
              <a:buNone/>
            </a:pP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    near  </a:t>
            </a:r>
            <a:r>
              <a:rPr lang="en-US" altLang="en-US" b="1" i="1" dirty="0">
                <a:ea typeface="ＭＳ Ｐゴシック" pitchFamily="-84" charset="-128"/>
                <a:sym typeface="Wingdings" panose="05000000000000000000" pitchFamily="2" charset="2"/>
              </a:rPr>
              <a:t>distance</a:t>
            </a: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from center of projection to near clip plane</a:t>
            </a:r>
          </a:p>
          <a:p>
            <a:pPr marL="0" indent="0">
              <a:buNone/>
            </a:pP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     far  </a:t>
            </a:r>
            <a:r>
              <a:rPr lang="en-US" altLang="en-US" b="1" i="1" dirty="0">
                <a:ea typeface="ＭＳ Ｐゴシック" pitchFamily="-84" charset="-128"/>
                <a:sym typeface="Wingdings" panose="05000000000000000000" pitchFamily="2" charset="2"/>
              </a:rPr>
              <a:t>distance</a:t>
            </a: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from center of projection to far clip plane</a:t>
            </a:r>
            <a:b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</a:br>
            <a:b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</a:b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    </a:t>
            </a:r>
            <a:r>
              <a:rPr lang="en-US" altLang="en-US" dirty="0">
                <a:ea typeface="ＭＳ Ｐゴシック" pitchFamily="-84" charset="-128"/>
              </a:rPr>
              <a:t>it computes a frustum with</a:t>
            </a: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>
                <a:ea typeface="ＭＳ Ｐゴシック" pitchFamily="-84" charset="-128"/>
              </a:rPr>
              <a:t>                  right=top x aspect </a:t>
            </a: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>
                <a:ea typeface="ＭＳ Ｐゴシック" pitchFamily="-84" charset="-128"/>
              </a:rPr>
              <a:t>                  top = near x tan(</a:t>
            </a:r>
            <a:r>
              <a:rPr lang="en-US" altLang="en-US" dirty="0" err="1">
                <a:ea typeface="ＭＳ Ｐゴシック" pitchFamily="-84" charset="-128"/>
              </a:rPr>
              <a:t>fovy</a:t>
            </a:r>
            <a:r>
              <a:rPr lang="en-US" altLang="en-US" dirty="0">
                <a:ea typeface="ＭＳ Ｐゴシック" pitchFamily="-84" charset="-128"/>
              </a:rPr>
              <a:t>)</a:t>
            </a: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>
                <a:ea typeface="ＭＳ Ｐゴシック" pitchFamily="-84" charset="-128"/>
              </a:rPr>
              <a:t>                  left = -right and bottom = -top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528" y="1801915"/>
            <a:ext cx="2765768" cy="11645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529" y="5222457"/>
            <a:ext cx="2747481" cy="115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15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itle 1"/>
          <p:cNvSpPr>
            <a:spLocks noGrp="1"/>
          </p:cNvSpPr>
          <p:nvPr>
            <p:ph type="title"/>
          </p:nvPr>
        </p:nvSpPr>
        <p:spPr>
          <a:xfrm>
            <a:off x="1524001" y="303213"/>
            <a:ext cx="8913813" cy="914400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itchFamily="-84" charset="-128"/>
              </a:rPr>
              <a:t>Perspective Matrices</a:t>
            </a: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>
            <p:extLst/>
          </p:nvPr>
        </p:nvGraphicFramePr>
        <p:xfrm>
          <a:off x="3148013" y="1633539"/>
          <a:ext cx="5961062" cy="237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" name="Microsoft Equation" r:id="rId3" imgW="4076700" imgH="1625600" progId="">
                  <p:embed/>
                </p:oleObj>
              </mc:Choice>
              <mc:Fallback>
                <p:oleObj name="Microsoft Equation" r:id="rId3" imgW="4076700" imgH="1625600" progId="">
                  <p:embed/>
                  <p:pic>
                    <p:nvPicPr>
                      <p:cNvPr id="286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013" y="1633539"/>
                        <a:ext cx="5961062" cy="237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Object 3"/>
          <p:cNvGraphicFramePr>
            <a:graphicFrameLocks noChangeAspect="1"/>
          </p:cNvGraphicFramePr>
          <p:nvPr/>
        </p:nvGraphicFramePr>
        <p:xfrm>
          <a:off x="3822700" y="4114800"/>
          <a:ext cx="4641850" cy="198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" name="Equation" r:id="rId5" imgW="3175000" imgH="1358900" progId="Equation.3">
                  <p:embed/>
                </p:oleObj>
              </mc:Choice>
              <mc:Fallback>
                <p:oleObj name="Equation" r:id="rId5" imgW="3175000" imgH="1358900" progId="Equation.3">
                  <p:embed/>
                  <p:pic>
                    <p:nvPicPr>
                      <p:cNvPr id="286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2700" y="4114800"/>
                        <a:ext cx="4641850" cy="198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9" name="TextBox 6"/>
          <p:cNvSpPr txBox="1">
            <a:spLocks noChangeArrowheads="1"/>
          </p:cNvSpPr>
          <p:nvPr/>
        </p:nvSpPr>
        <p:spPr bwMode="auto">
          <a:xfrm>
            <a:off x="1981200" y="2057401"/>
            <a:ext cx="1219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/>
              <a:t>frustum</a:t>
            </a:r>
          </a:p>
        </p:txBody>
      </p:sp>
      <p:sp>
        <p:nvSpPr>
          <p:cNvPr id="28680" name="TextBox 7"/>
          <p:cNvSpPr txBox="1">
            <a:spLocks noChangeArrowheads="1"/>
          </p:cNvSpPr>
          <p:nvPr/>
        </p:nvSpPr>
        <p:spPr bwMode="auto">
          <a:xfrm>
            <a:off x="1981200" y="4038601"/>
            <a:ext cx="2133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/>
              <a:t>perspective</a:t>
            </a:r>
          </a:p>
        </p:txBody>
      </p:sp>
    </p:spTree>
    <p:extLst>
      <p:ext uri="{BB962C8B-B14F-4D97-AF65-F5344CB8AC3E}">
        <p14:creationId xmlns:p14="http://schemas.microsoft.com/office/powerpoint/2010/main" val="792700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345A-F7B1-4A16-8148-B1715E2E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viewport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8157C-5B89-4A75-A459-A04513305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1217965" cy="4351338"/>
          </a:xfrm>
        </p:spPr>
        <p:txBody>
          <a:bodyPr/>
          <a:lstStyle/>
          <a:p>
            <a:r>
              <a:rPr lang="en-US" dirty="0"/>
              <a:t>Moves from 2D canonical coordinates</a:t>
            </a:r>
          </a:p>
          <a:p>
            <a:pPr lvl="1"/>
            <a:r>
              <a:rPr lang="en-US" dirty="0"/>
              <a:t>x in [-1,1] and y in [-1,1]</a:t>
            </a:r>
            <a:br>
              <a:rPr lang="en-US" dirty="0"/>
            </a:br>
            <a:endParaRPr lang="en-US" dirty="0"/>
          </a:p>
          <a:p>
            <a:r>
              <a:rPr lang="en-US" dirty="0"/>
              <a:t>To viewport coordinates</a:t>
            </a:r>
          </a:p>
          <a:p>
            <a:pPr lvl="1"/>
            <a:r>
              <a:rPr lang="en-US" dirty="0"/>
              <a:t>Integer pixel coordinates</a:t>
            </a:r>
          </a:p>
          <a:p>
            <a:r>
              <a:rPr lang="en-US" dirty="0"/>
              <a:t>We can do this!</a:t>
            </a:r>
          </a:p>
          <a:p>
            <a:pPr lvl="1"/>
            <a:r>
              <a:rPr lang="en-US" dirty="0"/>
              <a:t>What affine transforms do we need?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5703B4-88CF-4479-994D-ED1122B2E0D7}"/>
              </a:ext>
            </a:extLst>
          </p:cNvPr>
          <p:cNvSpPr txBox="1"/>
          <p:nvPr/>
        </p:nvSpPr>
        <p:spPr>
          <a:xfrm>
            <a:off x="7712765" y="3110948"/>
            <a:ext cx="7306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603174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1A445-D502-4A18-923A-CAB88C7A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viewport transformation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BBB19-3FEF-460F-B105-A120B47B1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390" y="1540564"/>
            <a:ext cx="7323870" cy="531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866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D8A60-0AD2-4EF8-8964-40B0CCCE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review the rasterization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344BB-6736-4FB5-9A26-F04ACBF57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5016321"/>
            <a:ext cx="10823620" cy="16178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start out by setting up our geometry in world coordinates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Which transformation does this?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136B2-6FCB-48DC-80BC-4A5562772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473" y="1398631"/>
            <a:ext cx="4914607" cy="350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890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DC80F-2F24-4977-84E7-878EBAC2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view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5521C-FA96-49E5-9AC0-746E29907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5409127"/>
            <a:ext cx="11203546" cy="7678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pick a specific viewing position and direction in </a:t>
            </a:r>
            <a:r>
              <a:rPr lang="en-US" dirty="0" err="1"/>
              <a:t>worldspace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4A88F-984F-4012-A35B-6B973A9E1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555" y="1446085"/>
            <a:ext cx="5216495" cy="37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3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le 1"/>
          <p:cNvSpPr>
            <a:spLocks noGrp="1"/>
          </p:cNvSpPr>
          <p:nvPr>
            <p:ph type="title"/>
          </p:nvPr>
        </p:nvSpPr>
        <p:spPr>
          <a:xfrm>
            <a:off x="1680765" y="342111"/>
            <a:ext cx="8913813" cy="914400"/>
          </a:xfrm>
        </p:spPr>
        <p:txBody>
          <a:bodyPr/>
          <a:lstStyle/>
          <a:p>
            <a:r>
              <a:rPr lang="en-US"/>
              <a:t>Pixel Discretization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23656" y="2667869"/>
            <a:ext cx="5200649" cy="2854331"/>
            <a:chOff x="1184672" y="2201864"/>
            <a:chExt cx="5200649" cy="3981451"/>
          </a:xfrm>
        </p:grpSpPr>
        <p:grpSp>
          <p:nvGrpSpPr>
            <p:cNvPr id="9218" name="Group 59"/>
            <p:cNvGrpSpPr>
              <a:grpSpLocks/>
            </p:cNvGrpSpPr>
            <p:nvPr/>
          </p:nvGrpSpPr>
          <p:grpSpPr bwMode="auto">
            <a:xfrm>
              <a:off x="5870971" y="4146552"/>
              <a:ext cx="514350" cy="341312"/>
              <a:chOff x="2976" y="2897"/>
              <a:chExt cx="702" cy="359"/>
            </a:xfrm>
          </p:grpSpPr>
          <p:sp>
            <p:nvSpPr>
              <p:cNvPr id="9229" name="Freeform 60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868"/>
                  <a:gd name="T136" fmla="*/ 0 h 1001"/>
                  <a:gd name="T137" fmla="*/ 1868 w 1868"/>
                  <a:gd name="T138" fmla="*/ 1001 h 100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0" name="Freeform 61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182"/>
                  <a:gd name="T187" fmla="*/ 0 h 495"/>
                  <a:gd name="T188" fmla="*/ 1182 w 1182"/>
                  <a:gd name="T189" fmla="*/ 495 h 4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1" name="Freeform 62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565"/>
                  <a:gd name="T166" fmla="*/ 0 h 355"/>
                  <a:gd name="T167" fmla="*/ 565 w 565"/>
                  <a:gd name="T168" fmla="*/ 355 h 35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2" name="Freeform 63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64"/>
                  <a:gd name="T163" fmla="*/ 0 h 190"/>
                  <a:gd name="T164" fmla="*/ 564 w 564"/>
                  <a:gd name="T165" fmla="*/ 190 h 19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3" name="Freeform 64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075"/>
                  <a:gd name="T178" fmla="*/ 0 h 644"/>
                  <a:gd name="T179" fmla="*/ 2075 w 2075"/>
                  <a:gd name="T180" fmla="*/ 644 h 64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4" name="Freeform 65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740"/>
                  <a:gd name="T172" fmla="*/ 0 h 446"/>
                  <a:gd name="T173" fmla="*/ 1740 w 1740"/>
                  <a:gd name="T174" fmla="*/ 446 h 44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5" name="Freeform 66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36"/>
                  <a:gd name="T181" fmla="*/ 0 h 218"/>
                  <a:gd name="T182" fmla="*/ 836 w 836"/>
                  <a:gd name="T183" fmla="*/ 218 h 21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6" name="Freeform 67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689"/>
                  <a:gd name="T166" fmla="*/ 0 h 225"/>
                  <a:gd name="T167" fmla="*/ 689 w 689"/>
                  <a:gd name="T168" fmla="*/ 225 h 22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7" name="Freeform 68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327"/>
                  <a:gd name="T175" fmla="*/ 0 h 432"/>
                  <a:gd name="T176" fmla="*/ 1327 w 1327"/>
                  <a:gd name="T177" fmla="*/ 432 h 432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8" name="Freeform 69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1"/>
                  <a:gd name="T136" fmla="*/ 0 h 89"/>
                  <a:gd name="T137" fmla="*/ 241 w 241"/>
                  <a:gd name="T138" fmla="*/ 89 h 8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9" name="Freeform 70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678"/>
                  <a:gd name="T187" fmla="*/ 0 h 295"/>
                  <a:gd name="T188" fmla="*/ 678 w 678"/>
                  <a:gd name="T189" fmla="*/ 295 h 2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0" name="Freeform 71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96"/>
                  <a:gd name="T163" fmla="*/ 0 h 358"/>
                  <a:gd name="T164" fmla="*/ 596 w 596"/>
                  <a:gd name="T165" fmla="*/ 358 h 35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1" name="Freeform 72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516"/>
                  <a:gd name="T184" fmla="*/ 0 h 389"/>
                  <a:gd name="T185" fmla="*/ 1516 w 1516"/>
                  <a:gd name="T186" fmla="*/ 389 h 38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2" name="Freeform 73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68"/>
                  <a:gd name="T23" fmla="*/ 95 w 95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3" name="Freeform 74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118"/>
                  <a:gd name="T23" fmla="*/ 95 w 95"/>
                  <a:gd name="T24" fmla="*/ 118 h 1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4" name="Freeform 75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4"/>
                  <a:gd name="T22" fmla="*/ 0 h 137"/>
                  <a:gd name="T23" fmla="*/ 74 w 74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5" name="Freeform 76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1"/>
                  <a:gd name="T22" fmla="*/ 0 h 99"/>
                  <a:gd name="T23" fmla="*/ 91 w 91"/>
                  <a:gd name="T24" fmla="*/ 99 h 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6" name="Freeform 77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0"/>
                  <a:gd name="T22" fmla="*/ 0 h 68"/>
                  <a:gd name="T23" fmla="*/ 70 w 70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7" name="Freeform 78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"/>
                  <a:gd name="T22" fmla="*/ 0 h 141"/>
                  <a:gd name="T23" fmla="*/ 21 w 21"/>
                  <a:gd name="T24" fmla="*/ 141 h 1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8" name="Freeform 79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99"/>
                  <a:gd name="T145" fmla="*/ 0 h 199"/>
                  <a:gd name="T146" fmla="*/ 299 w 299"/>
                  <a:gd name="T147" fmla="*/ 199 h 199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9" name="Freeform 80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2"/>
                  <a:gd name="T160" fmla="*/ 0 h 105"/>
                  <a:gd name="T161" fmla="*/ 172 w 172"/>
                  <a:gd name="T162" fmla="*/ 105 h 10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50" name="Freeform 81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0"/>
                  <a:gd name="T22" fmla="*/ 0 h 91"/>
                  <a:gd name="T23" fmla="*/ 180 w 180"/>
                  <a:gd name="T24" fmla="*/ 91 h 9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</p:grpSp>
        <p:pic>
          <p:nvPicPr>
            <p:cNvPr id="9220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84672" y="2201864"/>
              <a:ext cx="2843213" cy="3981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" name="Group 41"/>
            <p:cNvGrpSpPr/>
            <p:nvPr/>
          </p:nvGrpSpPr>
          <p:grpSpPr>
            <a:xfrm>
              <a:off x="3927871" y="3328985"/>
              <a:ext cx="1371600" cy="1844681"/>
              <a:chOff x="6400800" y="4336254"/>
              <a:chExt cx="914400" cy="922340"/>
            </a:xfrm>
            <a:solidFill>
              <a:schemeClr val="bg1"/>
            </a:solidFill>
            <a:scene3d>
              <a:camera prst="perspectiveRight" fov="5400000">
                <a:rot lat="0" lon="17400000" rev="0"/>
              </a:camera>
              <a:lightRig rig="threePt" dir="t"/>
            </a:scene3d>
          </p:grpSpPr>
          <p:sp>
            <p:nvSpPr>
              <p:cNvPr id="48" name="Rectangle 47"/>
              <p:cNvSpPr/>
              <p:nvPr/>
            </p:nvSpPr>
            <p:spPr bwMode="auto">
              <a:xfrm>
                <a:off x="6400800" y="4343400"/>
                <a:ext cx="914400" cy="9144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20000"/>
                  </a:spcBef>
                  <a:defRPr/>
                </a:pPr>
                <a:endParaRPr lang="en-US">
                  <a:latin typeface="Times New Roman" pitchFamily="18" charset="0"/>
                </a:endParaRPr>
              </a:p>
            </p:txBody>
          </p:sp>
          <p:cxnSp>
            <p:nvCxnSpPr>
              <p:cNvPr id="49" name="Straight Connector 48"/>
              <p:cNvCxnSpPr/>
              <p:nvPr/>
            </p:nvCxnSpPr>
            <p:spPr bwMode="auto">
              <a:xfrm rot="5400000" flipH="1" flipV="1">
                <a:off x="6019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 rot="5400000" flipH="1" flipV="1">
                <a:off x="6096794" y="479980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 rot="5400000" flipH="1" flipV="1">
                <a:off x="6173788" y="479901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 rot="5400000" flipH="1" flipV="1">
                <a:off x="6250782" y="479821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Straight Connector 52"/>
              <p:cNvCxnSpPr/>
              <p:nvPr/>
            </p:nvCxnSpPr>
            <p:spPr bwMode="auto">
              <a:xfrm rot="5400000" flipH="1" flipV="1">
                <a:off x="6327776" y="479742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 rot="5400000" flipH="1" flipV="1">
                <a:off x="6404770" y="479663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 rot="5400000" flipH="1" flipV="1">
                <a:off x="6481764" y="479583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 rot="5400000" flipH="1" flipV="1">
                <a:off x="6558758" y="479504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Straight Connector 56"/>
              <p:cNvCxnSpPr/>
              <p:nvPr/>
            </p:nvCxnSpPr>
            <p:spPr bwMode="auto">
              <a:xfrm rot="5400000" flipH="1" flipV="1">
                <a:off x="6635752" y="479424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Straight Connector 57"/>
              <p:cNvCxnSpPr/>
              <p:nvPr/>
            </p:nvCxnSpPr>
            <p:spPr bwMode="auto">
              <a:xfrm rot="5400000" flipH="1" flipV="1">
                <a:off x="6712746" y="479345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Straight Connector 58"/>
              <p:cNvCxnSpPr/>
              <p:nvPr/>
            </p:nvCxnSpPr>
            <p:spPr bwMode="auto">
              <a:xfrm rot="5400000" flipH="1" flipV="1">
                <a:off x="6789740" y="479266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Straight Connector 59"/>
              <p:cNvCxnSpPr/>
              <p:nvPr/>
            </p:nvCxnSpPr>
            <p:spPr bwMode="auto">
              <a:xfrm>
                <a:off x="6400800" y="4419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1" name="Straight Connector 60"/>
              <p:cNvCxnSpPr/>
              <p:nvPr/>
            </p:nvCxnSpPr>
            <p:spPr bwMode="auto">
              <a:xfrm>
                <a:off x="6400800" y="4495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2" name="Straight Connector 61"/>
              <p:cNvCxnSpPr/>
              <p:nvPr/>
            </p:nvCxnSpPr>
            <p:spPr bwMode="auto">
              <a:xfrm>
                <a:off x="6400800" y="4572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3" name="Straight Connector 62"/>
              <p:cNvCxnSpPr/>
              <p:nvPr/>
            </p:nvCxnSpPr>
            <p:spPr bwMode="auto">
              <a:xfrm>
                <a:off x="6400800" y="4648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>
                <a:off x="6400800" y="4724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>
                <a:off x="6400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>
                <a:off x="6400800" y="4876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7" name="Straight Connector 66"/>
              <p:cNvCxnSpPr/>
              <p:nvPr/>
            </p:nvCxnSpPr>
            <p:spPr bwMode="auto">
              <a:xfrm>
                <a:off x="6400800" y="4953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8" name="Straight Connector 67"/>
              <p:cNvCxnSpPr/>
              <p:nvPr/>
            </p:nvCxnSpPr>
            <p:spPr bwMode="auto">
              <a:xfrm>
                <a:off x="6400800" y="5029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9" name="Straight Connector 68"/>
              <p:cNvCxnSpPr/>
              <p:nvPr/>
            </p:nvCxnSpPr>
            <p:spPr bwMode="auto">
              <a:xfrm>
                <a:off x="6400800" y="5105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0" name="Straight Connector 69"/>
              <p:cNvCxnSpPr/>
              <p:nvPr/>
            </p:nvCxnSpPr>
            <p:spPr bwMode="auto">
              <a:xfrm>
                <a:off x="6400800" y="5181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pic>
          <p:nvPicPr>
            <p:cNvPr id="9222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385071" y="3421064"/>
              <a:ext cx="400050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223" name="Straight Connector 39"/>
            <p:cNvCxnSpPr>
              <a:cxnSpLocks noChangeShapeType="1"/>
            </p:cNvCxnSpPr>
            <p:nvPr/>
          </p:nvCxnSpPr>
          <p:spPr bwMode="auto">
            <a:xfrm rot="16200000" flipH="1">
              <a:off x="3266281" y="1507334"/>
              <a:ext cx="1935163" cy="3629025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cxnSp>
          <p:nvCxnSpPr>
            <p:cNvPr id="9224" name="Straight Connector 40"/>
            <p:cNvCxnSpPr>
              <a:cxnSpLocks noChangeShapeType="1"/>
            </p:cNvCxnSpPr>
            <p:nvPr/>
          </p:nvCxnSpPr>
          <p:spPr bwMode="auto">
            <a:xfrm rot="5400000" flipH="1" flipV="1">
              <a:off x="3379391" y="3329388"/>
              <a:ext cx="1701800" cy="3621881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</p:grpSp>
      <p:pic>
        <p:nvPicPr>
          <p:cNvPr id="922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09298" y="152400"/>
            <a:ext cx="1688306" cy="2362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FF000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8439150" y="2655571"/>
            <a:ext cx="879022" cy="1230631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00FF0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8439150" y="4027171"/>
            <a:ext cx="879022" cy="1230631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0000FF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8439150" y="5398771"/>
            <a:ext cx="879022" cy="1230631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341102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E0BE0-8C54-42E8-8AD6-3E33CA8E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view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017AE-301F-4A67-9CA0-057AC6695B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5190185"/>
            <a:ext cx="9773992" cy="98677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We transform the world so the view position is at the origin.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For a right-handed coordinate system, the view direction is down the –z axis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74D14-A4B5-4E6E-BBF7-5C1F53BE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823" y="1326524"/>
            <a:ext cx="5279261" cy="3774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ADB8AD-338F-4D07-B6F1-64E47890ED8E}"/>
              </a:ext>
            </a:extLst>
          </p:cNvPr>
          <p:cNvSpPr txBox="1"/>
          <p:nvPr/>
        </p:nvSpPr>
        <p:spPr>
          <a:xfrm>
            <a:off x="8647043" y="1545535"/>
            <a:ext cx="2782957" cy="12003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Actually…in Unity we use a lefthanded coordinate system and look down the +z axis</a:t>
            </a:r>
          </a:p>
        </p:txBody>
      </p:sp>
    </p:spTree>
    <p:extLst>
      <p:ext uri="{BB962C8B-B14F-4D97-AF65-F5344CB8AC3E}">
        <p14:creationId xmlns:p14="http://schemas.microsoft.com/office/powerpoint/2010/main" val="28977550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5B204-DDA8-461A-9CDC-CA1558E45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projection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9BA44-C421-4D8A-954E-E20FB3B1BB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4997003"/>
            <a:ext cx="9188003" cy="11799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pick a viewing volume. </a:t>
            </a:r>
            <a:br>
              <a:rPr lang="en-US" dirty="0"/>
            </a:br>
            <a:r>
              <a:rPr lang="en-US" dirty="0"/>
              <a:t>This is specified in </a:t>
            </a:r>
            <a:r>
              <a:rPr lang="en-US" b="1" i="1" dirty="0"/>
              <a:t>viewing coordinates</a:t>
            </a:r>
            <a:r>
              <a:rPr lang="en-US" dirty="0"/>
              <a:t>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BC272-FC5E-4EFC-B48C-28C0AAE3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817" y="1382954"/>
            <a:ext cx="5831070" cy="361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479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E23AF-8E86-4B22-9304-4888EA52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projection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2AA5C-747C-4A5D-A4C5-61113FE395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2211" y="5040451"/>
            <a:ext cx="11101589" cy="132556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Our view volume is transformed to fit in the canonical view volume.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Is this actually a projection?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68311-072B-4743-ACF2-A503AFED4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03" y="1514979"/>
            <a:ext cx="6559807" cy="33458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AF2CA5-91B2-4019-8913-DE6E77CE3E52}"/>
              </a:ext>
            </a:extLst>
          </p:cNvPr>
          <p:cNvSpPr txBox="1"/>
          <p:nvPr/>
        </p:nvSpPr>
        <p:spPr>
          <a:xfrm rot="10800000" flipH="1" flipV="1">
            <a:off x="8483047" y="1675533"/>
            <a:ext cx="3185492" cy="12003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The WebGL view volume is a box with clip planes at -1, +1</a:t>
            </a:r>
          </a:p>
          <a:p>
            <a:r>
              <a:rPr lang="en-US" dirty="0">
                <a:latin typeface="Comic Sans MS" panose="030F0702030302020204" pitchFamily="66" charset="0"/>
              </a:rPr>
              <a:t>The z coordinates are negated to flip the z-axis</a:t>
            </a:r>
          </a:p>
        </p:txBody>
      </p:sp>
    </p:spTree>
    <p:extLst>
      <p:ext uri="{BB962C8B-B14F-4D97-AF65-F5344CB8AC3E}">
        <p14:creationId xmlns:p14="http://schemas.microsoft.com/office/powerpoint/2010/main" val="71240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7E5A5-7082-4582-A747-51580294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projection….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3B22-5E3A-4D40-BF16-49AAC6B721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5655365"/>
            <a:ext cx="11217965" cy="5215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rasterization engine does an orthographic projection of the view volume contents to 2D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710B8-8AB8-42B0-9F0E-F03FF8A4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248" y="1690690"/>
            <a:ext cx="5912673" cy="337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46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1524001" y="242979"/>
            <a:ext cx="8913813" cy="914400"/>
          </a:xfrm>
        </p:spPr>
        <p:txBody>
          <a:bodyPr/>
          <a:lstStyle/>
          <a:p>
            <a:r>
              <a:rPr lang="en-US"/>
              <a:t>Graphics Pipeline</a:t>
            </a:r>
          </a:p>
        </p:txBody>
      </p:sp>
      <p:grpSp>
        <p:nvGrpSpPr>
          <p:cNvPr id="1028" name="Group 17"/>
          <p:cNvGrpSpPr>
            <a:grpSpLocks/>
          </p:cNvGrpSpPr>
          <p:nvPr/>
        </p:nvGrpSpPr>
        <p:grpSpPr bwMode="auto">
          <a:xfrm>
            <a:off x="1828800" y="1600200"/>
            <a:ext cx="4262438" cy="2286000"/>
            <a:chOff x="381000" y="1752600"/>
            <a:chExt cx="8382000" cy="4495800"/>
          </a:xfrm>
        </p:grpSpPr>
        <p:sp>
          <p:nvSpPr>
            <p:cNvPr id="4" name="UTurnArrow"/>
            <p:cNvSpPr>
              <a:spLocks noEditPoints="1" noChangeArrowheads="1"/>
            </p:cNvSpPr>
            <p:nvPr/>
          </p:nvSpPr>
          <p:spPr bwMode="auto">
            <a:xfrm rot="16200000" flipH="1">
              <a:off x="265368" y="3619721"/>
              <a:ext cx="2669380" cy="2438117"/>
            </a:xfrm>
            <a:custGeom>
              <a:avLst/>
              <a:gdLst>
                <a:gd name="G0" fmla="+- 0 0 0"/>
                <a:gd name="G1" fmla="+- 7765 0 0"/>
                <a:gd name="G2" fmla="*/ 7765 1 2"/>
                <a:gd name="G3" fmla="*/ 11416 1 2"/>
                <a:gd name="G4" fmla="+- 10800 G3 G2"/>
                <a:gd name="G5" fmla="+- 10800 G3 0"/>
                <a:gd name="G6" fmla="+- G5 G2 0"/>
                <a:gd name="G7" fmla="*/ G6 1 2"/>
                <a:gd name="G8" fmla="+- 11416 0 0"/>
                <a:gd name="G9" fmla="+- 21600 0 7765"/>
                <a:gd name="G10" fmla="+- 21600 0 11416"/>
                <a:gd name="G11" fmla="min G10 8691"/>
                <a:gd name="G12" fmla="+- 8845 0 0"/>
                <a:gd name="G13" fmla="+- 14883 0 5975"/>
                <a:gd name="G14" fmla="+- 14883 0 0"/>
                <a:gd name="G15" fmla="*/ 7765 5842 6110"/>
                <a:gd name="G16" fmla="+- 8845 1350 0"/>
                <a:gd name="G17" fmla="+- 8310 0 G15"/>
                <a:gd name="G18" fmla="*/ G17 G7 8310"/>
                <a:gd name="G19" fmla="+- 7765 G18 0"/>
                <a:gd name="G20" fmla="+- G4 0 G18"/>
                <a:gd name="T0" fmla="*/ 10196 w 21600"/>
                <a:gd name="T1" fmla="*/ 0 h 21600"/>
                <a:gd name="T2" fmla="*/ 3883 w 21600"/>
                <a:gd name="T3" fmla="*/ 21600 h 21600"/>
                <a:gd name="T4" fmla="*/ 11416 w 21600"/>
                <a:gd name="T5" fmla="*/ 8845 h 21600"/>
                <a:gd name="T6" fmla="*/ 16508 w 21600"/>
                <a:gd name="T7" fmla="*/ 14883 h 21600"/>
                <a:gd name="T8" fmla="*/ 21600 w 21600"/>
                <a:gd name="T9" fmla="*/ 8845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0 h 21600"/>
                <a:gd name="T17" fmla="*/ G1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6508" y="14883"/>
                  </a:moveTo>
                  <a:lnTo>
                    <a:pt x="21600" y="8845"/>
                  </a:lnTo>
                  <a:lnTo>
                    <a:pt x="20391" y="8845"/>
                  </a:lnTo>
                  <a:lnTo>
                    <a:pt x="20391" y="8310"/>
                  </a:lnTo>
                  <a:cubicBezTo>
                    <a:pt x="20391" y="3721"/>
                    <a:pt x="15827" y="0"/>
                    <a:pt x="10196" y="0"/>
                  </a:cubicBezTo>
                  <a:cubicBezTo>
                    <a:pt x="4565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7765" y="21600"/>
                  </a:lnTo>
                  <a:lnTo>
                    <a:pt x="7765" y="8310"/>
                  </a:lnTo>
                  <a:cubicBezTo>
                    <a:pt x="7765" y="7821"/>
                    <a:pt x="8252" y="7424"/>
                    <a:pt x="8852" y="7424"/>
                  </a:cubicBezTo>
                  <a:lnTo>
                    <a:pt x="11538" y="7424"/>
                  </a:lnTo>
                  <a:cubicBezTo>
                    <a:pt x="12138" y="7424"/>
                    <a:pt x="12625" y="7821"/>
                    <a:pt x="12625" y="8310"/>
                  </a:cubicBezTo>
                  <a:lnTo>
                    <a:pt x="12625" y="8845"/>
                  </a:lnTo>
                  <a:lnTo>
                    <a:pt x="11416" y="884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900" dirty="0"/>
                <a:t>Homogeneous Divide</a:t>
              </a:r>
            </a:p>
          </p:txBody>
        </p:sp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81000" y="1752600"/>
              <a:ext cx="1142574" cy="1295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endParaRPr lang="en-US" sz="900" dirty="0"/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1523574" y="1752600"/>
              <a:ext cx="1295543" cy="1295666"/>
            </a:xfrm>
            <a:prstGeom prst="rightArrow">
              <a:avLst>
                <a:gd name="adj1" fmla="val 75324"/>
                <a:gd name="adj2" fmla="val 25000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Xform</a:t>
              </a:r>
              <a:endParaRPr lang="en-US" sz="900" dirty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819117" y="1752600"/>
              <a:ext cx="1142574" cy="1295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World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3961691" y="1752600"/>
              <a:ext cx="1448509" cy="1295666"/>
            </a:xfrm>
            <a:prstGeom prst="rightArrow">
              <a:avLst>
                <a:gd name="adj1" fmla="val 75324"/>
                <a:gd name="adj2" fmla="val 2794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Xform</a:t>
              </a: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819117" y="3354230"/>
              <a:ext cx="1676399" cy="129254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Still</a:t>
              </a:r>
              <a:br>
                <a:rPr lang="en-US" sz="900"/>
              </a:br>
              <a:r>
                <a:rPr lang="en-US" sz="900"/>
                <a:t>Clip</a:t>
              </a:r>
              <a:br>
                <a:rPr lang="en-US" sz="900"/>
              </a:br>
              <a:r>
                <a:rPr lang="en-US" sz="900"/>
                <a:t>Coords.</a:t>
              </a:r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4495516" y="3354230"/>
              <a:ext cx="1370466" cy="1292543"/>
            </a:xfrm>
            <a:prstGeom prst="rightArrow">
              <a:avLst>
                <a:gd name="adj1" fmla="val 75324"/>
                <a:gd name="adj2" fmla="val 2647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Clipping</a:t>
              </a:r>
            </a:p>
          </p:txBody>
        </p:sp>
        <p:sp>
          <p:nvSpPr>
            <p:cNvPr id="15" name="Rectangle 21"/>
            <p:cNvSpPr>
              <a:spLocks noChangeArrowheads="1"/>
            </p:cNvSpPr>
            <p:nvPr/>
          </p:nvSpPr>
          <p:spPr bwMode="auto">
            <a:xfrm>
              <a:off x="2057401" y="4952736"/>
              <a:ext cx="1676399" cy="1295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Window</a:t>
              </a:r>
            </a:p>
            <a:p>
              <a:pPr algn="ctr">
                <a:defRPr/>
              </a:pPr>
              <a:r>
                <a:rPr lang="en-US" sz="900"/>
                <a:t>Coordinates</a:t>
              </a:r>
            </a:p>
          </p:txBody>
        </p:sp>
        <p:sp>
          <p:nvSpPr>
            <p:cNvPr id="16" name="AutoShape 22"/>
            <p:cNvSpPr>
              <a:spLocks noChangeArrowheads="1"/>
            </p:cNvSpPr>
            <p:nvPr/>
          </p:nvSpPr>
          <p:spPr bwMode="auto">
            <a:xfrm>
              <a:off x="3733800" y="4952736"/>
              <a:ext cx="1448509" cy="1295664"/>
            </a:xfrm>
            <a:prstGeom prst="rightArrow">
              <a:avLst>
                <a:gd name="adj1" fmla="val 84065"/>
                <a:gd name="adj2" fmla="val 28919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Window</a:t>
              </a:r>
            </a:p>
            <a:p>
              <a:pPr algn="ctr">
                <a:defRPr/>
              </a:pPr>
              <a:r>
                <a:rPr lang="en-US" sz="900" dirty="0"/>
                <a:t>to</a:t>
              </a:r>
            </a:p>
            <a:p>
              <a:pPr algn="ctr">
                <a:defRPr/>
              </a:pPr>
              <a:r>
                <a:rPr lang="en-US" sz="900" dirty="0"/>
                <a:t>Viewport</a:t>
              </a:r>
            </a:p>
          </p:txBody>
        </p:sp>
        <p:sp>
          <p:nvSpPr>
            <p:cNvPr id="17" name="Rectangle 23"/>
            <p:cNvSpPr>
              <a:spLocks noChangeArrowheads="1"/>
            </p:cNvSpPr>
            <p:nvPr/>
          </p:nvSpPr>
          <p:spPr bwMode="auto">
            <a:xfrm>
              <a:off x="5182309" y="4952736"/>
              <a:ext cx="1676401" cy="1295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Viewport</a:t>
              </a:r>
            </a:p>
            <a:p>
              <a:pPr algn="ctr">
                <a:defRPr/>
              </a:pPr>
              <a:r>
                <a:rPr lang="en-US" sz="900" dirty="0"/>
                <a:t>Coordinates</a:t>
              </a: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5865981" y="3354230"/>
              <a:ext cx="1373586" cy="129254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Clip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r>
                <a:rPr lang="en-US" sz="900" dirty="0"/>
                <a:t>.</a:t>
              </a: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5410200" y="1752600"/>
              <a:ext cx="1142574" cy="12956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grpSp>
          <p:nvGrpSpPr>
            <p:cNvPr id="1071" name="Group 17"/>
            <p:cNvGrpSpPr>
              <a:grpSpLocks/>
            </p:cNvGrpSpPr>
            <p:nvPr/>
          </p:nvGrpSpPr>
          <p:grpSpPr bwMode="auto">
            <a:xfrm>
              <a:off x="6553200" y="1905000"/>
              <a:ext cx="2209800" cy="2667000"/>
              <a:chOff x="6324600" y="1905000"/>
              <a:chExt cx="2438400" cy="2667000"/>
            </a:xfrm>
          </p:grpSpPr>
          <p:sp>
            <p:nvSpPr>
              <p:cNvPr id="10" name="UTurnArrow"/>
              <p:cNvSpPr>
                <a:spLocks noEditPoints="1" noChangeArrowheads="1"/>
              </p:cNvSpPr>
              <p:nvPr/>
            </p:nvSpPr>
            <p:spPr bwMode="auto">
              <a:xfrm rot="5400000">
                <a:off x="6210435" y="2019278"/>
                <a:ext cx="2666259" cy="2438869"/>
              </a:xfrm>
              <a:custGeom>
                <a:avLst/>
                <a:gdLst>
                  <a:gd name="G0" fmla="+- 0 0 0"/>
                  <a:gd name="G1" fmla="+- 7765 0 0"/>
                  <a:gd name="G2" fmla="*/ 7765 1 2"/>
                  <a:gd name="G3" fmla="*/ 11416 1 2"/>
                  <a:gd name="G4" fmla="+- 10800 G3 G2"/>
                  <a:gd name="G5" fmla="+- 10800 G3 0"/>
                  <a:gd name="G6" fmla="+- G5 G2 0"/>
                  <a:gd name="G7" fmla="*/ G6 1 2"/>
                  <a:gd name="G8" fmla="+- 11416 0 0"/>
                  <a:gd name="G9" fmla="+- 21600 0 7765"/>
                  <a:gd name="G10" fmla="+- 21600 0 11416"/>
                  <a:gd name="G11" fmla="min G10 8691"/>
                  <a:gd name="G12" fmla="+- 8845 0 0"/>
                  <a:gd name="G13" fmla="+- 14883 0 5975"/>
                  <a:gd name="G14" fmla="+- 14883 0 0"/>
                  <a:gd name="G15" fmla="*/ 7765 5842 6110"/>
                  <a:gd name="G16" fmla="+- 8845 1350 0"/>
                  <a:gd name="G17" fmla="+- 8310 0 G15"/>
                  <a:gd name="G18" fmla="*/ G17 G7 8310"/>
                  <a:gd name="G19" fmla="+- 7765 G18 0"/>
                  <a:gd name="G20" fmla="+- G4 0 G18"/>
                  <a:gd name="T0" fmla="*/ 10196 w 21600"/>
                  <a:gd name="T1" fmla="*/ 0 h 21600"/>
                  <a:gd name="T2" fmla="*/ 3883 w 21600"/>
                  <a:gd name="T3" fmla="*/ 21600 h 21600"/>
                  <a:gd name="T4" fmla="*/ 11416 w 21600"/>
                  <a:gd name="T5" fmla="*/ 8845 h 21600"/>
                  <a:gd name="T6" fmla="*/ 16508 w 21600"/>
                  <a:gd name="T7" fmla="*/ 14883 h 21600"/>
                  <a:gd name="T8" fmla="*/ 21600 w 21600"/>
                  <a:gd name="T9" fmla="*/ 8845 h 21600"/>
                  <a:gd name="T10" fmla="*/ 17694720 60000 65536"/>
                  <a:gd name="T11" fmla="*/ 5898240 60000 65536"/>
                  <a:gd name="T12" fmla="*/ 5898240 60000 65536"/>
                  <a:gd name="T13" fmla="*/ 5898240 60000 65536"/>
                  <a:gd name="T14" fmla="*/ 0 60000 65536"/>
                  <a:gd name="T15" fmla="*/ 0 w 21600"/>
                  <a:gd name="T16" fmla="*/ 8310 h 21600"/>
                  <a:gd name="T17" fmla="*/ G1 w 21600"/>
                  <a:gd name="T18" fmla="*/ 21600 h 216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00" h="21600">
                    <a:moveTo>
                      <a:pt x="16508" y="14883"/>
                    </a:moveTo>
                    <a:lnTo>
                      <a:pt x="21600" y="8845"/>
                    </a:lnTo>
                    <a:lnTo>
                      <a:pt x="20391" y="8845"/>
                    </a:lnTo>
                    <a:lnTo>
                      <a:pt x="20391" y="8310"/>
                    </a:lnTo>
                    <a:cubicBezTo>
                      <a:pt x="20391" y="3721"/>
                      <a:pt x="15827" y="0"/>
                      <a:pt x="10196" y="0"/>
                    </a:cubicBezTo>
                    <a:cubicBezTo>
                      <a:pt x="4565" y="0"/>
                      <a:pt x="0" y="3799"/>
                      <a:pt x="0" y="8485"/>
                    </a:cubicBezTo>
                    <a:lnTo>
                      <a:pt x="0" y="21600"/>
                    </a:lnTo>
                    <a:lnTo>
                      <a:pt x="7765" y="21600"/>
                    </a:lnTo>
                    <a:lnTo>
                      <a:pt x="7765" y="8310"/>
                    </a:lnTo>
                    <a:cubicBezTo>
                      <a:pt x="7765" y="7821"/>
                      <a:pt x="8252" y="7424"/>
                      <a:pt x="8852" y="7424"/>
                    </a:cubicBezTo>
                    <a:lnTo>
                      <a:pt x="11538" y="7424"/>
                    </a:lnTo>
                    <a:cubicBezTo>
                      <a:pt x="12138" y="7424"/>
                      <a:pt x="12625" y="7821"/>
                      <a:pt x="12625" y="8310"/>
                    </a:cubicBezTo>
                    <a:lnTo>
                      <a:pt x="12625" y="8845"/>
                    </a:lnTo>
                    <a:lnTo>
                      <a:pt x="11416" y="884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rot="10800000" vert="eaVert" anchor="ctr"/>
              <a:lstStyle/>
              <a:p>
                <a:pPr>
                  <a:defRPr/>
                </a:pPr>
                <a:endParaRPr lang="en-US" sz="900"/>
              </a:p>
            </p:txBody>
          </p:sp>
          <p:sp>
            <p:nvSpPr>
              <p:cNvPr id="1073" name="Text Box 16"/>
              <p:cNvSpPr txBox="1">
                <a:spLocks noChangeArrowheads="1"/>
              </p:cNvSpPr>
              <p:nvPr/>
            </p:nvSpPr>
            <p:spPr bwMode="auto">
              <a:xfrm>
                <a:off x="6492767" y="2096870"/>
                <a:ext cx="1555675" cy="7263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>
                    <a:latin typeface="Times New Roman" pitchFamily="18" charset="0"/>
                  </a:rPr>
                  <a:t>Perspective</a:t>
                </a:r>
                <a:br>
                  <a:rPr lang="en-US" sz="900">
                    <a:latin typeface="Times New Roman" pitchFamily="18" charset="0"/>
                  </a:rPr>
                </a:br>
                <a:r>
                  <a:rPr lang="en-US" sz="900">
                    <a:latin typeface="Times New Roman" pitchFamily="18" charset="0"/>
                  </a:rPr>
                  <a:t>Distortion</a:t>
                </a:r>
              </a:p>
            </p:txBody>
          </p:sp>
        </p:grpSp>
      </p:grp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3873500" y="4724401"/>
          <a:ext cx="5803900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Equation" r:id="rId4" imgW="5816520" imgH="1473120" progId="Equation.3">
                  <p:embed/>
                </p:oleObj>
              </mc:Choice>
              <mc:Fallback>
                <p:oleObj name="Equation" r:id="rId4" imgW="5816520" imgH="147312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0" y="4724401"/>
                        <a:ext cx="5803900" cy="1471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29" name="Straight Arrow Connector 28"/>
          <p:cNvCxnSpPr>
            <a:cxnSpLocks noChangeShapeType="1"/>
          </p:cNvCxnSpPr>
          <p:nvPr/>
        </p:nvCxnSpPr>
        <p:spPr bwMode="auto">
          <a:xfrm rot="10800000" flipV="1">
            <a:off x="8763000" y="3579814"/>
            <a:ext cx="762000" cy="2301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030" name="Straight Arrow Connector 26"/>
          <p:cNvCxnSpPr>
            <a:cxnSpLocks noChangeShapeType="1"/>
          </p:cNvCxnSpPr>
          <p:nvPr/>
        </p:nvCxnSpPr>
        <p:spPr bwMode="auto">
          <a:xfrm rot="16200000" flipV="1">
            <a:off x="9182894" y="3237706"/>
            <a:ext cx="6858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031" name="Straight Arrow Connector 30"/>
          <p:cNvCxnSpPr>
            <a:cxnSpLocks noChangeShapeType="1"/>
          </p:cNvCxnSpPr>
          <p:nvPr/>
        </p:nvCxnSpPr>
        <p:spPr bwMode="auto">
          <a:xfrm>
            <a:off x="9525000" y="3581400"/>
            <a:ext cx="457200" cy="304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1032" name="Group 50"/>
          <p:cNvGrpSpPr>
            <a:grpSpLocks/>
          </p:cNvGrpSpPr>
          <p:nvPr/>
        </p:nvGrpSpPr>
        <p:grpSpPr bwMode="auto">
          <a:xfrm>
            <a:off x="2286000" y="4953000"/>
            <a:ext cx="1219200" cy="1068388"/>
            <a:chOff x="304800" y="4953000"/>
            <a:chExt cx="1143000" cy="1068388"/>
          </a:xfrm>
        </p:grpSpPr>
        <p:cxnSp>
          <p:nvCxnSpPr>
            <p:cNvPr id="1051" name="Straight Connector 32"/>
            <p:cNvCxnSpPr>
              <a:cxnSpLocks noChangeShapeType="1"/>
            </p:cNvCxnSpPr>
            <p:nvPr/>
          </p:nvCxnSpPr>
          <p:spPr bwMode="auto">
            <a:xfrm>
              <a:off x="304800" y="49530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2" name="Straight Connector 33"/>
            <p:cNvCxnSpPr>
              <a:cxnSpLocks noChangeShapeType="1"/>
            </p:cNvCxnSpPr>
            <p:nvPr/>
          </p:nvCxnSpPr>
          <p:spPr bwMode="auto">
            <a:xfrm>
              <a:off x="304800" y="51054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3" name="Straight Connector 34"/>
            <p:cNvCxnSpPr>
              <a:cxnSpLocks noChangeShapeType="1"/>
            </p:cNvCxnSpPr>
            <p:nvPr/>
          </p:nvCxnSpPr>
          <p:spPr bwMode="auto">
            <a:xfrm>
              <a:off x="304800" y="52578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4" name="Straight Connector 35"/>
            <p:cNvCxnSpPr>
              <a:cxnSpLocks noChangeShapeType="1"/>
            </p:cNvCxnSpPr>
            <p:nvPr/>
          </p:nvCxnSpPr>
          <p:spPr bwMode="auto">
            <a:xfrm>
              <a:off x="304800" y="54102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5" name="Straight Connector 36"/>
            <p:cNvCxnSpPr>
              <a:cxnSpLocks noChangeShapeType="1"/>
            </p:cNvCxnSpPr>
            <p:nvPr/>
          </p:nvCxnSpPr>
          <p:spPr bwMode="auto">
            <a:xfrm>
              <a:off x="304800" y="55626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6" name="Straight Connector 37"/>
            <p:cNvCxnSpPr>
              <a:cxnSpLocks noChangeShapeType="1"/>
            </p:cNvCxnSpPr>
            <p:nvPr/>
          </p:nvCxnSpPr>
          <p:spPr bwMode="auto">
            <a:xfrm>
              <a:off x="304800" y="57150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7" name="Straight Connector 38"/>
            <p:cNvCxnSpPr>
              <a:cxnSpLocks noChangeShapeType="1"/>
            </p:cNvCxnSpPr>
            <p:nvPr/>
          </p:nvCxnSpPr>
          <p:spPr bwMode="auto">
            <a:xfrm>
              <a:off x="304800" y="58674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8" name="Straight Connector 39"/>
            <p:cNvCxnSpPr>
              <a:cxnSpLocks noChangeShapeType="1"/>
            </p:cNvCxnSpPr>
            <p:nvPr/>
          </p:nvCxnSpPr>
          <p:spPr bwMode="auto">
            <a:xfrm>
              <a:off x="304800" y="60198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033" name="Straight Connector 41"/>
          <p:cNvCxnSpPr>
            <a:cxnSpLocks noChangeShapeType="1"/>
          </p:cNvCxnSpPr>
          <p:nvPr/>
        </p:nvCxnSpPr>
        <p:spPr bwMode="auto">
          <a:xfrm rot="5400000">
            <a:off x="17518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4" name="Straight Connector 43"/>
          <p:cNvCxnSpPr>
            <a:cxnSpLocks noChangeShapeType="1"/>
          </p:cNvCxnSpPr>
          <p:nvPr/>
        </p:nvCxnSpPr>
        <p:spPr bwMode="auto">
          <a:xfrm rot="5400000">
            <a:off x="19042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5" name="Straight Connector 44"/>
          <p:cNvCxnSpPr>
            <a:cxnSpLocks noChangeShapeType="1"/>
          </p:cNvCxnSpPr>
          <p:nvPr/>
        </p:nvCxnSpPr>
        <p:spPr bwMode="auto">
          <a:xfrm rot="5400000">
            <a:off x="20566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6" name="Straight Connector 45"/>
          <p:cNvCxnSpPr>
            <a:cxnSpLocks noChangeShapeType="1"/>
          </p:cNvCxnSpPr>
          <p:nvPr/>
        </p:nvCxnSpPr>
        <p:spPr bwMode="auto">
          <a:xfrm rot="5400000">
            <a:off x="22090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7" name="Straight Connector 46"/>
          <p:cNvCxnSpPr>
            <a:cxnSpLocks noChangeShapeType="1"/>
          </p:cNvCxnSpPr>
          <p:nvPr/>
        </p:nvCxnSpPr>
        <p:spPr bwMode="auto">
          <a:xfrm rot="5400000">
            <a:off x="23614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8" name="Straight Connector 47"/>
          <p:cNvCxnSpPr>
            <a:cxnSpLocks noChangeShapeType="1"/>
          </p:cNvCxnSpPr>
          <p:nvPr/>
        </p:nvCxnSpPr>
        <p:spPr bwMode="auto">
          <a:xfrm rot="5400000">
            <a:off x="25138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9" name="Straight Connector 48"/>
          <p:cNvCxnSpPr>
            <a:cxnSpLocks noChangeShapeType="1"/>
          </p:cNvCxnSpPr>
          <p:nvPr/>
        </p:nvCxnSpPr>
        <p:spPr bwMode="auto">
          <a:xfrm rot="5400000">
            <a:off x="26662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40" name="Straight Connector 49"/>
          <p:cNvCxnSpPr>
            <a:cxnSpLocks noChangeShapeType="1"/>
          </p:cNvCxnSpPr>
          <p:nvPr/>
        </p:nvCxnSpPr>
        <p:spPr bwMode="auto">
          <a:xfrm rot="5400000">
            <a:off x="28186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2" name="Isosceles Triangle 51"/>
          <p:cNvSpPr/>
          <p:nvPr/>
        </p:nvSpPr>
        <p:spPr bwMode="auto">
          <a:xfrm>
            <a:off x="2514600" y="5257800"/>
            <a:ext cx="533400" cy="609600"/>
          </a:xfrm>
          <a:prstGeom prst="triangle">
            <a:avLst>
              <a:gd name="adj" fmla="val 29428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590800" y="51816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2438400" y="57912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3048000" y="57912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79" name="Isosceles Triangle 78"/>
          <p:cNvSpPr/>
          <p:nvPr/>
        </p:nvSpPr>
        <p:spPr bwMode="auto">
          <a:xfrm rot="15110203">
            <a:off x="8599488" y="3422651"/>
            <a:ext cx="1136650" cy="479425"/>
          </a:xfrm>
          <a:prstGeom prst="triangle">
            <a:avLst>
              <a:gd name="adj" fmla="val 28735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144000" y="2982913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8915400" y="3881438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9448800" y="40386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1049" name="Straight Arrow Connector 98"/>
          <p:cNvCxnSpPr>
            <a:cxnSpLocks noChangeShapeType="1"/>
          </p:cNvCxnSpPr>
          <p:nvPr/>
        </p:nvCxnSpPr>
        <p:spPr bwMode="auto">
          <a:xfrm rot="5400000" flipH="1" flipV="1">
            <a:off x="9335294" y="4458494"/>
            <a:ext cx="381000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050" name="Straight Arrow Connector 100"/>
          <p:cNvCxnSpPr>
            <a:cxnSpLocks noChangeShapeType="1"/>
          </p:cNvCxnSpPr>
          <p:nvPr/>
        </p:nvCxnSpPr>
        <p:spPr bwMode="auto">
          <a:xfrm rot="10800000" flipV="1">
            <a:off x="3276600" y="5638800"/>
            <a:ext cx="457200" cy="1524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3116806377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itle 1"/>
          <p:cNvSpPr>
            <a:spLocks noGrp="1"/>
          </p:cNvSpPr>
          <p:nvPr>
            <p:ph type="title"/>
          </p:nvPr>
        </p:nvSpPr>
        <p:spPr>
          <a:xfrm>
            <a:off x="1524001" y="309102"/>
            <a:ext cx="8913813" cy="914400"/>
          </a:xfrm>
        </p:spPr>
        <p:txBody>
          <a:bodyPr/>
          <a:lstStyle/>
          <a:p>
            <a:r>
              <a:rPr lang="en-US"/>
              <a:t>Graphics Pipeline</a:t>
            </a:r>
          </a:p>
        </p:txBody>
      </p:sp>
      <p:grpSp>
        <p:nvGrpSpPr>
          <p:cNvPr id="2053" name="Group 17"/>
          <p:cNvGrpSpPr>
            <a:grpSpLocks/>
          </p:cNvGrpSpPr>
          <p:nvPr/>
        </p:nvGrpSpPr>
        <p:grpSpPr bwMode="auto">
          <a:xfrm>
            <a:off x="1828800" y="1600200"/>
            <a:ext cx="4262438" cy="2286000"/>
            <a:chOff x="381000" y="1752600"/>
            <a:chExt cx="8382000" cy="4495800"/>
          </a:xfrm>
        </p:grpSpPr>
        <p:sp>
          <p:nvSpPr>
            <p:cNvPr id="4" name="UTurnArrow"/>
            <p:cNvSpPr>
              <a:spLocks noEditPoints="1" noChangeArrowheads="1"/>
            </p:cNvSpPr>
            <p:nvPr/>
          </p:nvSpPr>
          <p:spPr bwMode="auto">
            <a:xfrm rot="16200000" flipH="1">
              <a:off x="265368" y="3619721"/>
              <a:ext cx="2669380" cy="2438117"/>
            </a:xfrm>
            <a:custGeom>
              <a:avLst/>
              <a:gdLst>
                <a:gd name="G0" fmla="+- 0 0 0"/>
                <a:gd name="G1" fmla="+- 7765 0 0"/>
                <a:gd name="G2" fmla="*/ 7765 1 2"/>
                <a:gd name="G3" fmla="*/ 11416 1 2"/>
                <a:gd name="G4" fmla="+- 10800 G3 G2"/>
                <a:gd name="G5" fmla="+- 10800 G3 0"/>
                <a:gd name="G6" fmla="+- G5 G2 0"/>
                <a:gd name="G7" fmla="*/ G6 1 2"/>
                <a:gd name="G8" fmla="+- 11416 0 0"/>
                <a:gd name="G9" fmla="+- 21600 0 7765"/>
                <a:gd name="G10" fmla="+- 21600 0 11416"/>
                <a:gd name="G11" fmla="min G10 8691"/>
                <a:gd name="G12" fmla="+- 8845 0 0"/>
                <a:gd name="G13" fmla="+- 14883 0 5975"/>
                <a:gd name="G14" fmla="+- 14883 0 0"/>
                <a:gd name="G15" fmla="*/ 7765 5842 6110"/>
                <a:gd name="G16" fmla="+- 8845 1350 0"/>
                <a:gd name="G17" fmla="+- 8310 0 G15"/>
                <a:gd name="G18" fmla="*/ G17 G7 8310"/>
                <a:gd name="G19" fmla="+- 7765 G18 0"/>
                <a:gd name="G20" fmla="+- G4 0 G18"/>
                <a:gd name="T0" fmla="*/ 10196 w 21600"/>
                <a:gd name="T1" fmla="*/ 0 h 21600"/>
                <a:gd name="T2" fmla="*/ 3883 w 21600"/>
                <a:gd name="T3" fmla="*/ 21600 h 21600"/>
                <a:gd name="T4" fmla="*/ 11416 w 21600"/>
                <a:gd name="T5" fmla="*/ 8845 h 21600"/>
                <a:gd name="T6" fmla="*/ 16508 w 21600"/>
                <a:gd name="T7" fmla="*/ 14883 h 21600"/>
                <a:gd name="T8" fmla="*/ 21600 w 21600"/>
                <a:gd name="T9" fmla="*/ 8845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0 h 21600"/>
                <a:gd name="T17" fmla="*/ G1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6508" y="14883"/>
                  </a:moveTo>
                  <a:lnTo>
                    <a:pt x="21600" y="8845"/>
                  </a:lnTo>
                  <a:lnTo>
                    <a:pt x="20391" y="8845"/>
                  </a:lnTo>
                  <a:lnTo>
                    <a:pt x="20391" y="8310"/>
                  </a:lnTo>
                  <a:cubicBezTo>
                    <a:pt x="20391" y="3721"/>
                    <a:pt x="15827" y="0"/>
                    <a:pt x="10196" y="0"/>
                  </a:cubicBezTo>
                  <a:cubicBezTo>
                    <a:pt x="4565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7765" y="21600"/>
                  </a:lnTo>
                  <a:lnTo>
                    <a:pt x="7765" y="8310"/>
                  </a:lnTo>
                  <a:cubicBezTo>
                    <a:pt x="7765" y="7821"/>
                    <a:pt x="8252" y="7424"/>
                    <a:pt x="8852" y="7424"/>
                  </a:cubicBezTo>
                  <a:lnTo>
                    <a:pt x="11538" y="7424"/>
                  </a:lnTo>
                  <a:cubicBezTo>
                    <a:pt x="12138" y="7424"/>
                    <a:pt x="12625" y="7821"/>
                    <a:pt x="12625" y="8310"/>
                  </a:cubicBezTo>
                  <a:lnTo>
                    <a:pt x="12625" y="8845"/>
                  </a:lnTo>
                  <a:lnTo>
                    <a:pt x="11416" y="884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900" dirty="0"/>
                <a:t>Homogeneous Divide</a:t>
              </a:r>
            </a:p>
          </p:txBody>
        </p:sp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81000" y="1752600"/>
              <a:ext cx="1142574" cy="1295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endParaRPr lang="en-US" sz="900" dirty="0"/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1523574" y="1752600"/>
              <a:ext cx="1295543" cy="1295666"/>
            </a:xfrm>
            <a:prstGeom prst="rightArrow">
              <a:avLst>
                <a:gd name="adj1" fmla="val 75324"/>
                <a:gd name="adj2" fmla="val 25000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Xform</a:t>
              </a:r>
              <a:endParaRPr lang="en-US" sz="900" dirty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819117" y="1752600"/>
              <a:ext cx="1142574" cy="1295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World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3961691" y="1752600"/>
              <a:ext cx="1448509" cy="1295666"/>
            </a:xfrm>
            <a:prstGeom prst="rightArrow">
              <a:avLst>
                <a:gd name="adj1" fmla="val 75324"/>
                <a:gd name="adj2" fmla="val 2794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Xform</a:t>
              </a: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819117" y="3354230"/>
              <a:ext cx="1676399" cy="129254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Still</a:t>
              </a:r>
              <a:br>
                <a:rPr lang="en-US" sz="900"/>
              </a:br>
              <a:r>
                <a:rPr lang="en-US" sz="900"/>
                <a:t>Clip</a:t>
              </a:r>
              <a:br>
                <a:rPr lang="en-US" sz="900"/>
              </a:br>
              <a:r>
                <a:rPr lang="en-US" sz="900"/>
                <a:t>Coords.</a:t>
              </a:r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4495516" y="3354230"/>
              <a:ext cx="1370466" cy="1292543"/>
            </a:xfrm>
            <a:prstGeom prst="rightArrow">
              <a:avLst>
                <a:gd name="adj1" fmla="val 75324"/>
                <a:gd name="adj2" fmla="val 2647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Clipping</a:t>
              </a:r>
            </a:p>
          </p:txBody>
        </p:sp>
        <p:sp>
          <p:nvSpPr>
            <p:cNvPr id="15" name="Rectangle 21"/>
            <p:cNvSpPr>
              <a:spLocks noChangeArrowheads="1"/>
            </p:cNvSpPr>
            <p:nvPr/>
          </p:nvSpPr>
          <p:spPr bwMode="auto">
            <a:xfrm>
              <a:off x="2057401" y="4952736"/>
              <a:ext cx="1676399" cy="1295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Window</a:t>
              </a:r>
            </a:p>
            <a:p>
              <a:pPr algn="ctr">
                <a:defRPr/>
              </a:pPr>
              <a:r>
                <a:rPr lang="en-US" sz="900"/>
                <a:t>Coordinates</a:t>
              </a:r>
            </a:p>
          </p:txBody>
        </p:sp>
        <p:sp>
          <p:nvSpPr>
            <p:cNvPr id="16" name="AutoShape 22"/>
            <p:cNvSpPr>
              <a:spLocks noChangeArrowheads="1"/>
            </p:cNvSpPr>
            <p:nvPr/>
          </p:nvSpPr>
          <p:spPr bwMode="auto">
            <a:xfrm>
              <a:off x="3733800" y="4952736"/>
              <a:ext cx="1448509" cy="1295664"/>
            </a:xfrm>
            <a:prstGeom prst="rightArrow">
              <a:avLst>
                <a:gd name="adj1" fmla="val 84065"/>
                <a:gd name="adj2" fmla="val 28919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Window</a:t>
              </a:r>
            </a:p>
            <a:p>
              <a:pPr algn="ctr">
                <a:defRPr/>
              </a:pPr>
              <a:r>
                <a:rPr lang="en-US" sz="900" dirty="0"/>
                <a:t>to</a:t>
              </a:r>
            </a:p>
            <a:p>
              <a:pPr algn="ctr">
                <a:defRPr/>
              </a:pPr>
              <a:r>
                <a:rPr lang="en-US" sz="900" dirty="0"/>
                <a:t>Viewport</a:t>
              </a:r>
            </a:p>
          </p:txBody>
        </p:sp>
        <p:sp>
          <p:nvSpPr>
            <p:cNvPr id="17" name="Rectangle 23"/>
            <p:cNvSpPr>
              <a:spLocks noChangeArrowheads="1"/>
            </p:cNvSpPr>
            <p:nvPr/>
          </p:nvSpPr>
          <p:spPr bwMode="auto">
            <a:xfrm>
              <a:off x="5182309" y="4952736"/>
              <a:ext cx="1676401" cy="1295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Viewport</a:t>
              </a:r>
            </a:p>
            <a:p>
              <a:pPr algn="ctr">
                <a:defRPr/>
              </a:pPr>
              <a:r>
                <a:rPr lang="en-US" sz="900" dirty="0"/>
                <a:t>Coordinates</a:t>
              </a: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5865981" y="3354230"/>
              <a:ext cx="1373586" cy="129254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Clip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r>
                <a:rPr lang="en-US" sz="900" dirty="0"/>
                <a:t>.</a:t>
              </a: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5410200" y="1752600"/>
              <a:ext cx="1142574" cy="12956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grpSp>
          <p:nvGrpSpPr>
            <p:cNvPr id="2097" name="Group 17"/>
            <p:cNvGrpSpPr>
              <a:grpSpLocks/>
            </p:cNvGrpSpPr>
            <p:nvPr/>
          </p:nvGrpSpPr>
          <p:grpSpPr bwMode="auto">
            <a:xfrm>
              <a:off x="6553200" y="1905000"/>
              <a:ext cx="2209800" cy="2667000"/>
              <a:chOff x="6324600" y="1905000"/>
              <a:chExt cx="2438400" cy="2667000"/>
            </a:xfrm>
          </p:grpSpPr>
          <p:sp>
            <p:nvSpPr>
              <p:cNvPr id="10" name="UTurnArrow"/>
              <p:cNvSpPr>
                <a:spLocks noEditPoints="1" noChangeArrowheads="1"/>
              </p:cNvSpPr>
              <p:nvPr/>
            </p:nvSpPr>
            <p:spPr bwMode="auto">
              <a:xfrm rot="5400000">
                <a:off x="6210435" y="2019278"/>
                <a:ext cx="2666259" cy="2438869"/>
              </a:xfrm>
              <a:custGeom>
                <a:avLst/>
                <a:gdLst>
                  <a:gd name="G0" fmla="+- 0 0 0"/>
                  <a:gd name="G1" fmla="+- 7765 0 0"/>
                  <a:gd name="G2" fmla="*/ 7765 1 2"/>
                  <a:gd name="G3" fmla="*/ 11416 1 2"/>
                  <a:gd name="G4" fmla="+- 10800 G3 G2"/>
                  <a:gd name="G5" fmla="+- 10800 G3 0"/>
                  <a:gd name="G6" fmla="+- G5 G2 0"/>
                  <a:gd name="G7" fmla="*/ G6 1 2"/>
                  <a:gd name="G8" fmla="+- 11416 0 0"/>
                  <a:gd name="G9" fmla="+- 21600 0 7765"/>
                  <a:gd name="G10" fmla="+- 21600 0 11416"/>
                  <a:gd name="G11" fmla="min G10 8691"/>
                  <a:gd name="G12" fmla="+- 8845 0 0"/>
                  <a:gd name="G13" fmla="+- 14883 0 5975"/>
                  <a:gd name="G14" fmla="+- 14883 0 0"/>
                  <a:gd name="G15" fmla="*/ 7765 5842 6110"/>
                  <a:gd name="G16" fmla="+- 8845 1350 0"/>
                  <a:gd name="G17" fmla="+- 8310 0 G15"/>
                  <a:gd name="G18" fmla="*/ G17 G7 8310"/>
                  <a:gd name="G19" fmla="+- 7765 G18 0"/>
                  <a:gd name="G20" fmla="+- G4 0 G18"/>
                  <a:gd name="T0" fmla="*/ 10196 w 21600"/>
                  <a:gd name="T1" fmla="*/ 0 h 21600"/>
                  <a:gd name="T2" fmla="*/ 3883 w 21600"/>
                  <a:gd name="T3" fmla="*/ 21600 h 21600"/>
                  <a:gd name="T4" fmla="*/ 11416 w 21600"/>
                  <a:gd name="T5" fmla="*/ 8845 h 21600"/>
                  <a:gd name="T6" fmla="*/ 16508 w 21600"/>
                  <a:gd name="T7" fmla="*/ 14883 h 21600"/>
                  <a:gd name="T8" fmla="*/ 21600 w 21600"/>
                  <a:gd name="T9" fmla="*/ 8845 h 21600"/>
                  <a:gd name="T10" fmla="*/ 17694720 60000 65536"/>
                  <a:gd name="T11" fmla="*/ 5898240 60000 65536"/>
                  <a:gd name="T12" fmla="*/ 5898240 60000 65536"/>
                  <a:gd name="T13" fmla="*/ 5898240 60000 65536"/>
                  <a:gd name="T14" fmla="*/ 0 60000 65536"/>
                  <a:gd name="T15" fmla="*/ 0 w 21600"/>
                  <a:gd name="T16" fmla="*/ 8310 h 21600"/>
                  <a:gd name="T17" fmla="*/ G1 w 21600"/>
                  <a:gd name="T18" fmla="*/ 21600 h 216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00" h="21600">
                    <a:moveTo>
                      <a:pt x="16508" y="14883"/>
                    </a:moveTo>
                    <a:lnTo>
                      <a:pt x="21600" y="8845"/>
                    </a:lnTo>
                    <a:lnTo>
                      <a:pt x="20391" y="8845"/>
                    </a:lnTo>
                    <a:lnTo>
                      <a:pt x="20391" y="8310"/>
                    </a:lnTo>
                    <a:cubicBezTo>
                      <a:pt x="20391" y="3721"/>
                      <a:pt x="15827" y="0"/>
                      <a:pt x="10196" y="0"/>
                    </a:cubicBezTo>
                    <a:cubicBezTo>
                      <a:pt x="4565" y="0"/>
                      <a:pt x="0" y="3799"/>
                      <a:pt x="0" y="8485"/>
                    </a:cubicBezTo>
                    <a:lnTo>
                      <a:pt x="0" y="21600"/>
                    </a:lnTo>
                    <a:lnTo>
                      <a:pt x="7765" y="21600"/>
                    </a:lnTo>
                    <a:lnTo>
                      <a:pt x="7765" y="8310"/>
                    </a:lnTo>
                    <a:cubicBezTo>
                      <a:pt x="7765" y="7821"/>
                      <a:pt x="8252" y="7424"/>
                      <a:pt x="8852" y="7424"/>
                    </a:cubicBezTo>
                    <a:lnTo>
                      <a:pt x="11538" y="7424"/>
                    </a:lnTo>
                    <a:cubicBezTo>
                      <a:pt x="12138" y="7424"/>
                      <a:pt x="12625" y="7821"/>
                      <a:pt x="12625" y="8310"/>
                    </a:cubicBezTo>
                    <a:lnTo>
                      <a:pt x="12625" y="8845"/>
                    </a:lnTo>
                    <a:lnTo>
                      <a:pt x="11416" y="884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rot="10800000" vert="eaVert" anchor="ctr"/>
              <a:lstStyle/>
              <a:p>
                <a:pPr>
                  <a:defRPr/>
                </a:pPr>
                <a:endParaRPr lang="en-US" sz="900"/>
              </a:p>
            </p:txBody>
          </p:sp>
          <p:sp>
            <p:nvSpPr>
              <p:cNvPr id="2099" name="Text Box 16"/>
              <p:cNvSpPr txBox="1">
                <a:spLocks noChangeArrowheads="1"/>
              </p:cNvSpPr>
              <p:nvPr/>
            </p:nvSpPr>
            <p:spPr bwMode="auto">
              <a:xfrm>
                <a:off x="6492767" y="2096870"/>
                <a:ext cx="1555675" cy="7263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>
                    <a:latin typeface="Times New Roman" pitchFamily="18" charset="0"/>
                  </a:rPr>
                  <a:t>Perspective</a:t>
                </a:r>
                <a:br>
                  <a:rPr lang="en-US" sz="900">
                    <a:latin typeface="Times New Roman" pitchFamily="18" charset="0"/>
                  </a:rPr>
                </a:br>
                <a:r>
                  <a:rPr lang="en-US" sz="900">
                    <a:latin typeface="Times New Roman" pitchFamily="18" charset="0"/>
                  </a:rPr>
                  <a:t>Distortion</a:t>
                </a:r>
              </a:p>
            </p:txBody>
          </p:sp>
        </p:grpSp>
      </p:grp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3875088" y="4724401"/>
          <a:ext cx="1001712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Equation" r:id="rId4" imgW="1002960" imgH="1473120" progId="Equation.DSMT4">
                  <p:embed/>
                </p:oleObj>
              </mc:Choice>
              <mc:Fallback>
                <p:oleObj name="Equation" r:id="rId4" imgW="1002960" imgH="1473120" progId="Equation.DSMT4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5088" y="4724401"/>
                        <a:ext cx="1001712" cy="1471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54" name="Group 50"/>
          <p:cNvGrpSpPr>
            <a:grpSpLocks/>
          </p:cNvGrpSpPr>
          <p:nvPr/>
        </p:nvGrpSpPr>
        <p:grpSpPr bwMode="auto">
          <a:xfrm>
            <a:off x="2286000" y="4953000"/>
            <a:ext cx="1219200" cy="1068388"/>
            <a:chOff x="304800" y="4953000"/>
            <a:chExt cx="1143000" cy="1068388"/>
          </a:xfrm>
        </p:grpSpPr>
        <p:cxnSp>
          <p:nvCxnSpPr>
            <p:cNvPr id="2077" name="Straight Connector 32"/>
            <p:cNvCxnSpPr>
              <a:cxnSpLocks noChangeShapeType="1"/>
            </p:cNvCxnSpPr>
            <p:nvPr/>
          </p:nvCxnSpPr>
          <p:spPr bwMode="auto">
            <a:xfrm>
              <a:off x="304800" y="49530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78" name="Straight Connector 33"/>
            <p:cNvCxnSpPr>
              <a:cxnSpLocks noChangeShapeType="1"/>
            </p:cNvCxnSpPr>
            <p:nvPr/>
          </p:nvCxnSpPr>
          <p:spPr bwMode="auto">
            <a:xfrm>
              <a:off x="304800" y="51054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79" name="Straight Connector 34"/>
            <p:cNvCxnSpPr>
              <a:cxnSpLocks noChangeShapeType="1"/>
            </p:cNvCxnSpPr>
            <p:nvPr/>
          </p:nvCxnSpPr>
          <p:spPr bwMode="auto">
            <a:xfrm>
              <a:off x="304800" y="52578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80" name="Straight Connector 35"/>
            <p:cNvCxnSpPr>
              <a:cxnSpLocks noChangeShapeType="1"/>
            </p:cNvCxnSpPr>
            <p:nvPr/>
          </p:nvCxnSpPr>
          <p:spPr bwMode="auto">
            <a:xfrm>
              <a:off x="304800" y="54102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81" name="Straight Connector 36"/>
            <p:cNvCxnSpPr>
              <a:cxnSpLocks noChangeShapeType="1"/>
            </p:cNvCxnSpPr>
            <p:nvPr/>
          </p:nvCxnSpPr>
          <p:spPr bwMode="auto">
            <a:xfrm>
              <a:off x="304800" y="55626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82" name="Straight Connector 37"/>
            <p:cNvCxnSpPr>
              <a:cxnSpLocks noChangeShapeType="1"/>
            </p:cNvCxnSpPr>
            <p:nvPr/>
          </p:nvCxnSpPr>
          <p:spPr bwMode="auto">
            <a:xfrm>
              <a:off x="304800" y="57150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83" name="Straight Connector 38"/>
            <p:cNvCxnSpPr>
              <a:cxnSpLocks noChangeShapeType="1"/>
            </p:cNvCxnSpPr>
            <p:nvPr/>
          </p:nvCxnSpPr>
          <p:spPr bwMode="auto">
            <a:xfrm>
              <a:off x="304800" y="58674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84" name="Straight Connector 39"/>
            <p:cNvCxnSpPr>
              <a:cxnSpLocks noChangeShapeType="1"/>
            </p:cNvCxnSpPr>
            <p:nvPr/>
          </p:nvCxnSpPr>
          <p:spPr bwMode="auto">
            <a:xfrm>
              <a:off x="304800" y="60198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2055" name="Straight Connector 41"/>
          <p:cNvCxnSpPr>
            <a:cxnSpLocks noChangeShapeType="1"/>
          </p:cNvCxnSpPr>
          <p:nvPr/>
        </p:nvCxnSpPr>
        <p:spPr bwMode="auto">
          <a:xfrm rot="5400000">
            <a:off x="17518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56" name="Straight Connector 43"/>
          <p:cNvCxnSpPr>
            <a:cxnSpLocks noChangeShapeType="1"/>
          </p:cNvCxnSpPr>
          <p:nvPr/>
        </p:nvCxnSpPr>
        <p:spPr bwMode="auto">
          <a:xfrm rot="5400000">
            <a:off x="19042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57" name="Straight Connector 44"/>
          <p:cNvCxnSpPr>
            <a:cxnSpLocks noChangeShapeType="1"/>
          </p:cNvCxnSpPr>
          <p:nvPr/>
        </p:nvCxnSpPr>
        <p:spPr bwMode="auto">
          <a:xfrm rot="5400000">
            <a:off x="20566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58" name="Straight Connector 45"/>
          <p:cNvCxnSpPr>
            <a:cxnSpLocks noChangeShapeType="1"/>
          </p:cNvCxnSpPr>
          <p:nvPr/>
        </p:nvCxnSpPr>
        <p:spPr bwMode="auto">
          <a:xfrm rot="5400000">
            <a:off x="22090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59" name="Straight Connector 46"/>
          <p:cNvCxnSpPr>
            <a:cxnSpLocks noChangeShapeType="1"/>
          </p:cNvCxnSpPr>
          <p:nvPr/>
        </p:nvCxnSpPr>
        <p:spPr bwMode="auto">
          <a:xfrm rot="5400000">
            <a:off x="23614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60" name="Straight Connector 47"/>
          <p:cNvCxnSpPr>
            <a:cxnSpLocks noChangeShapeType="1"/>
          </p:cNvCxnSpPr>
          <p:nvPr/>
        </p:nvCxnSpPr>
        <p:spPr bwMode="auto">
          <a:xfrm rot="5400000">
            <a:off x="25138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61" name="Straight Connector 48"/>
          <p:cNvCxnSpPr>
            <a:cxnSpLocks noChangeShapeType="1"/>
          </p:cNvCxnSpPr>
          <p:nvPr/>
        </p:nvCxnSpPr>
        <p:spPr bwMode="auto">
          <a:xfrm rot="5400000">
            <a:off x="26662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62" name="Straight Connector 49"/>
          <p:cNvCxnSpPr>
            <a:cxnSpLocks noChangeShapeType="1"/>
          </p:cNvCxnSpPr>
          <p:nvPr/>
        </p:nvCxnSpPr>
        <p:spPr bwMode="auto">
          <a:xfrm rot="5400000">
            <a:off x="28186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2" name="Isosceles Triangle 51"/>
          <p:cNvSpPr/>
          <p:nvPr/>
        </p:nvSpPr>
        <p:spPr bwMode="auto">
          <a:xfrm>
            <a:off x="2514600" y="5257800"/>
            <a:ext cx="533400" cy="609600"/>
          </a:xfrm>
          <a:prstGeom prst="triangle">
            <a:avLst>
              <a:gd name="adj" fmla="val 29428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590800" y="51816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2438400" y="57912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3048000" y="57912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2067" name="Straight Arrow Connector 98"/>
          <p:cNvCxnSpPr>
            <a:cxnSpLocks noChangeShapeType="1"/>
          </p:cNvCxnSpPr>
          <p:nvPr/>
        </p:nvCxnSpPr>
        <p:spPr bwMode="auto">
          <a:xfrm rot="5400000" flipH="1" flipV="1">
            <a:off x="9335294" y="4458494"/>
            <a:ext cx="381000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68" name="Straight Arrow Connector 100"/>
          <p:cNvCxnSpPr>
            <a:cxnSpLocks noChangeShapeType="1"/>
          </p:cNvCxnSpPr>
          <p:nvPr/>
        </p:nvCxnSpPr>
        <p:spPr bwMode="auto">
          <a:xfrm rot="10800000" flipV="1">
            <a:off x="3276600" y="5638800"/>
            <a:ext cx="457200" cy="1524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8839201" y="4724401"/>
          <a:ext cx="836613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Equation" r:id="rId6" imgW="838080" imgH="1473120" progId="Equation.3">
                  <p:embed/>
                </p:oleObj>
              </mc:Choice>
              <mc:Fallback>
                <p:oleObj name="Equation" r:id="rId6" imgW="838080" imgH="1473120" progId="Equation.3">
                  <p:embed/>
                  <p:pic>
                    <p:nvPicPr>
                      <p:cNvPr id="20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9201" y="4724401"/>
                        <a:ext cx="836613" cy="1471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9" name="TextBox 80"/>
          <p:cNvSpPr txBox="1">
            <a:spLocks noChangeArrowheads="1"/>
          </p:cNvSpPr>
          <p:nvPr/>
        </p:nvSpPr>
        <p:spPr bwMode="auto">
          <a:xfrm>
            <a:off x="6400801" y="4772026"/>
            <a:ext cx="1096963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0">
                <a:latin typeface="Times New Roman" pitchFamily="18" charset="0"/>
              </a:rPr>
              <a:t>M</a:t>
            </a:r>
          </a:p>
        </p:txBody>
      </p:sp>
      <p:cxnSp>
        <p:nvCxnSpPr>
          <p:cNvPr id="2070" name="Straight Arrow Connector 91"/>
          <p:cNvCxnSpPr>
            <a:cxnSpLocks noChangeShapeType="1"/>
          </p:cNvCxnSpPr>
          <p:nvPr/>
        </p:nvCxnSpPr>
        <p:spPr bwMode="auto">
          <a:xfrm rot="10800000" flipV="1">
            <a:off x="8763000" y="3579814"/>
            <a:ext cx="762000" cy="2301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71" name="Straight Arrow Connector 92"/>
          <p:cNvCxnSpPr>
            <a:cxnSpLocks noChangeShapeType="1"/>
          </p:cNvCxnSpPr>
          <p:nvPr/>
        </p:nvCxnSpPr>
        <p:spPr bwMode="auto">
          <a:xfrm rot="16200000" flipV="1">
            <a:off x="9182894" y="3237706"/>
            <a:ext cx="6858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72" name="Straight Arrow Connector 93"/>
          <p:cNvCxnSpPr>
            <a:cxnSpLocks noChangeShapeType="1"/>
          </p:cNvCxnSpPr>
          <p:nvPr/>
        </p:nvCxnSpPr>
        <p:spPr bwMode="auto">
          <a:xfrm>
            <a:off x="9525000" y="3581400"/>
            <a:ext cx="457200" cy="304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95" name="Isosceles Triangle 94"/>
          <p:cNvSpPr/>
          <p:nvPr/>
        </p:nvSpPr>
        <p:spPr bwMode="auto">
          <a:xfrm rot="15110203">
            <a:off x="8599488" y="3422651"/>
            <a:ext cx="1136650" cy="479425"/>
          </a:xfrm>
          <a:prstGeom prst="triangle">
            <a:avLst>
              <a:gd name="adj" fmla="val 28735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96" name="Oval 95"/>
          <p:cNvSpPr/>
          <p:nvPr/>
        </p:nvSpPr>
        <p:spPr bwMode="auto">
          <a:xfrm>
            <a:off x="9144000" y="2982913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97" name="Oval 96"/>
          <p:cNvSpPr/>
          <p:nvPr/>
        </p:nvSpPr>
        <p:spPr bwMode="auto">
          <a:xfrm>
            <a:off x="8915400" y="3881438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9448800" y="40386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39198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561" y="441447"/>
            <a:ext cx="8913813" cy="914400"/>
          </a:xfrm>
        </p:spPr>
        <p:txBody>
          <a:bodyPr/>
          <a:lstStyle/>
          <a:p>
            <a:r>
              <a:rPr lang="en-US" dirty="0"/>
              <a:t>Rasterization versus Ray 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430" y="1459095"/>
            <a:ext cx="4365445" cy="49939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oversimplify….</a:t>
            </a:r>
          </a:p>
          <a:p>
            <a:r>
              <a:rPr lang="en-US" dirty="0"/>
              <a:t>In rasterization, geometric primitives are projected onto an image plane and the rasterizer figures out which pixels get filled.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ray-tracing, we model the physical transport of light by shooting a sampling ray though each pixel in an image plane and seeing what the ray hits in the scene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875" y="1686244"/>
            <a:ext cx="3159680" cy="1733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875" y="4048379"/>
            <a:ext cx="3317278" cy="220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3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34B25777-5640-5943-8249-8BF041589CEA}" type="slidenum">
              <a:rPr lang="es-ES" sz="1000">
                <a:latin typeface="Arial" charset="0"/>
              </a:rPr>
              <a:pPr lvl="1"/>
              <a:t>7</a:t>
            </a:fld>
            <a:endParaRPr lang="es-ES" sz="1000">
              <a:latin typeface="Arial" charset="0"/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062" y="228600"/>
            <a:ext cx="8629838" cy="10668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Ray Tracing 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239" y="1696900"/>
            <a:ext cx="3558400" cy="4226821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Follow ray of light….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Can trace from an eyepoint through a pixel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See what object the ray hits…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How would you check to see if the object is lit?</a:t>
            </a:r>
          </a:p>
          <a:p>
            <a:pPr>
              <a:buFontTx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832" y="1764331"/>
            <a:ext cx="5900047" cy="392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74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itle 1"/>
          <p:cNvSpPr>
            <a:spLocks noGrp="1"/>
          </p:cNvSpPr>
          <p:nvPr>
            <p:ph type="title"/>
          </p:nvPr>
        </p:nvSpPr>
        <p:spPr>
          <a:xfrm>
            <a:off x="1754188" y="507231"/>
            <a:ext cx="8913813" cy="914400"/>
          </a:xfrm>
        </p:spPr>
        <p:txBody>
          <a:bodyPr/>
          <a:lstStyle/>
          <a:p>
            <a:r>
              <a:rPr lang="en-US" dirty="0" err="1"/>
              <a:t>Rasterization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082018" y="1767840"/>
            <a:ext cx="6635409" cy="4150721"/>
            <a:chOff x="1371601" y="2655888"/>
            <a:chExt cx="5200649" cy="3981451"/>
          </a:xfrm>
        </p:grpSpPr>
        <p:grpSp>
          <p:nvGrpSpPr>
            <p:cNvPr id="10242" name="Group 59"/>
            <p:cNvGrpSpPr>
              <a:grpSpLocks/>
            </p:cNvGrpSpPr>
            <p:nvPr/>
          </p:nvGrpSpPr>
          <p:grpSpPr bwMode="auto">
            <a:xfrm>
              <a:off x="6057900" y="4600576"/>
              <a:ext cx="514350" cy="341312"/>
              <a:chOff x="2976" y="2897"/>
              <a:chExt cx="702" cy="359"/>
            </a:xfrm>
          </p:grpSpPr>
          <p:sp>
            <p:nvSpPr>
              <p:cNvPr id="10250" name="Freeform 60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868"/>
                  <a:gd name="T136" fmla="*/ 0 h 1001"/>
                  <a:gd name="T137" fmla="*/ 1868 w 1868"/>
                  <a:gd name="T138" fmla="*/ 1001 h 100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1" name="Freeform 61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182"/>
                  <a:gd name="T187" fmla="*/ 0 h 495"/>
                  <a:gd name="T188" fmla="*/ 1182 w 1182"/>
                  <a:gd name="T189" fmla="*/ 495 h 4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2" name="Freeform 62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565"/>
                  <a:gd name="T166" fmla="*/ 0 h 355"/>
                  <a:gd name="T167" fmla="*/ 565 w 565"/>
                  <a:gd name="T168" fmla="*/ 355 h 35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3" name="Freeform 63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64"/>
                  <a:gd name="T163" fmla="*/ 0 h 190"/>
                  <a:gd name="T164" fmla="*/ 564 w 564"/>
                  <a:gd name="T165" fmla="*/ 190 h 19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4" name="Freeform 64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075"/>
                  <a:gd name="T178" fmla="*/ 0 h 644"/>
                  <a:gd name="T179" fmla="*/ 2075 w 2075"/>
                  <a:gd name="T180" fmla="*/ 644 h 64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5" name="Freeform 65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740"/>
                  <a:gd name="T172" fmla="*/ 0 h 446"/>
                  <a:gd name="T173" fmla="*/ 1740 w 1740"/>
                  <a:gd name="T174" fmla="*/ 446 h 44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6" name="Freeform 66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36"/>
                  <a:gd name="T181" fmla="*/ 0 h 218"/>
                  <a:gd name="T182" fmla="*/ 836 w 836"/>
                  <a:gd name="T183" fmla="*/ 218 h 21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7" name="Freeform 67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689"/>
                  <a:gd name="T166" fmla="*/ 0 h 225"/>
                  <a:gd name="T167" fmla="*/ 689 w 689"/>
                  <a:gd name="T168" fmla="*/ 225 h 22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8" name="Freeform 68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327"/>
                  <a:gd name="T175" fmla="*/ 0 h 432"/>
                  <a:gd name="T176" fmla="*/ 1327 w 1327"/>
                  <a:gd name="T177" fmla="*/ 432 h 432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9" name="Freeform 69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1"/>
                  <a:gd name="T136" fmla="*/ 0 h 89"/>
                  <a:gd name="T137" fmla="*/ 241 w 241"/>
                  <a:gd name="T138" fmla="*/ 89 h 8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0" name="Freeform 70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678"/>
                  <a:gd name="T187" fmla="*/ 0 h 295"/>
                  <a:gd name="T188" fmla="*/ 678 w 678"/>
                  <a:gd name="T189" fmla="*/ 295 h 2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1" name="Freeform 71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96"/>
                  <a:gd name="T163" fmla="*/ 0 h 358"/>
                  <a:gd name="T164" fmla="*/ 596 w 596"/>
                  <a:gd name="T165" fmla="*/ 358 h 35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2" name="Freeform 72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516"/>
                  <a:gd name="T184" fmla="*/ 0 h 389"/>
                  <a:gd name="T185" fmla="*/ 1516 w 1516"/>
                  <a:gd name="T186" fmla="*/ 389 h 38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3" name="Freeform 73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68"/>
                  <a:gd name="T23" fmla="*/ 95 w 95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4" name="Freeform 74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118"/>
                  <a:gd name="T23" fmla="*/ 95 w 95"/>
                  <a:gd name="T24" fmla="*/ 118 h 1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5" name="Freeform 75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4"/>
                  <a:gd name="T22" fmla="*/ 0 h 137"/>
                  <a:gd name="T23" fmla="*/ 74 w 74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6" name="Freeform 76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1"/>
                  <a:gd name="T22" fmla="*/ 0 h 99"/>
                  <a:gd name="T23" fmla="*/ 91 w 91"/>
                  <a:gd name="T24" fmla="*/ 99 h 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7" name="Freeform 77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0"/>
                  <a:gd name="T22" fmla="*/ 0 h 68"/>
                  <a:gd name="T23" fmla="*/ 70 w 70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8" name="Freeform 78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"/>
                  <a:gd name="T22" fmla="*/ 0 h 141"/>
                  <a:gd name="T23" fmla="*/ 21 w 21"/>
                  <a:gd name="T24" fmla="*/ 141 h 1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9" name="Freeform 79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99"/>
                  <a:gd name="T145" fmla="*/ 0 h 199"/>
                  <a:gd name="T146" fmla="*/ 299 w 299"/>
                  <a:gd name="T147" fmla="*/ 199 h 199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70" name="Freeform 80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2"/>
                  <a:gd name="T160" fmla="*/ 0 h 105"/>
                  <a:gd name="T161" fmla="*/ 172 w 172"/>
                  <a:gd name="T162" fmla="*/ 105 h 10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71" name="Freeform 81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0"/>
                  <a:gd name="T22" fmla="*/ 0 h 91"/>
                  <a:gd name="T23" fmla="*/ 180 w 180"/>
                  <a:gd name="T24" fmla="*/ 91 h 9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</p:grpSp>
        <p:grpSp>
          <p:nvGrpSpPr>
            <p:cNvPr id="4" name="Group 57"/>
            <p:cNvGrpSpPr/>
            <p:nvPr/>
          </p:nvGrpSpPr>
          <p:grpSpPr>
            <a:xfrm>
              <a:off x="4114800" y="3783009"/>
              <a:ext cx="1371600" cy="1844681"/>
              <a:chOff x="6400800" y="4336254"/>
              <a:chExt cx="914400" cy="922340"/>
            </a:xfrm>
            <a:solidFill>
              <a:schemeClr val="bg1"/>
            </a:solidFill>
            <a:scene3d>
              <a:camera prst="perspectiveRight" fov="5400000">
                <a:rot lat="0" lon="17400000" rev="0"/>
              </a:camera>
              <a:lightRig rig="threePt" dir="t"/>
            </a:scene3d>
          </p:grpSpPr>
          <p:sp>
            <p:nvSpPr>
              <p:cNvPr id="21" name="Rectangle 20"/>
              <p:cNvSpPr/>
              <p:nvPr/>
            </p:nvSpPr>
            <p:spPr bwMode="auto">
              <a:xfrm>
                <a:off x="6400800" y="4343400"/>
                <a:ext cx="914400" cy="9144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20000"/>
                  </a:spcBef>
                  <a:defRPr/>
                </a:pPr>
                <a:endParaRPr lang="en-US">
                  <a:latin typeface="Times New Roman" pitchFamily="18" charset="0"/>
                </a:endParaRPr>
              </a:p>
            </p:txBody>
          </p:sp>
          <p:cxnSp>
            <p:nvCxnSpPr>
              <p:cNvPr id="23" name="Straight Connector 22"/>
              <p:cNvCxnSpPr/>
              <p:nvPr/>
            </p:nvCxnSpPr>
            <p:spPr bwMode="auto">
              <a:xfrm rot="5400000" flipH="1" flipV="1">
                <a:off x="6019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 rot="5400000" flipH="1" flipV="1">
                <a:off x="6096794" y="479980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rot="5400000" flipH="1" flipV="1">
                <a:off x="6173788" y="479901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rot="5400000" flipH="1" flipV="1">
                <a:off x="6250782" y="479821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 rot="5400000" flipH="1" flipV="1">
                <a:off x="6327776" y="479742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 rot="5400000" flipH="1" flipV="1">
                <a:off x="6404770" y="479663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 rot="5400000" flipH="1" flipV="1">
                <a:off x="6481764" y="479583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 rot="5400000" flipH="1" flipV="1">
                <a:off x="6558758" y="479504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 rot="5400000" flipH="1" flipV="1">
                <a:off x="6635752" y="479424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 rot="5400000" flipH="1" flipV="1">
                <a:off x="6712746" y="479345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 rot="5400000" flipH="1" flipV="1">
                <a:off x="6789740" y="479266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>
                <a:off x="6400800" y="4419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Straight Connector 47"/>
              <p:cNvCxnSpPr/>
              <p:nvPr/>
            </p:nvCxnSpPr>
            <p:spPr bwMode="auto">
              <a:xfrm>
                <a:off x="6400800" y="4495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Straight Connector 48"/>
              <p:cNvCxnSpPr/>
              <p:nvPr/>
            </p:nvCxnSpPr>
            <p:spPr bwMode="auto">
              <a:xfrm>
                <a:off x="6400800" y="4572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>
                <a:off x="6400800" y="4648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>
                <a:off x="6400800" y="4724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>
                <a:off x="6400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Straight Connector 52"/>
              <p:cNvCxnSpPr/>
              <p:nvPr/>
            </p:nvCxnSpPr>
            <p:spPr bwMode="auto">
              <a:xfrm>
                <a:off x="6400800" y="4876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>
                <a:off x="6400800" y="4953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>
                <a:off x="6400800" y="5029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>
                <a:off x="6400800" y="5105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Straight Connector 56"/>
              <p:cNvCxnSpPr/>
              <p:nvPr/>
            </p:nvCxnSpPr>
            <p:spPr bwMode="auto">
              <a:xfrm>
                <a:off x="6400800" y="5181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0245" name="Straight Connector 39"/>
            <p:cNvCxnSpPr>
              <a:cxnSpLocks noChangeShapeType="1"/>
            </p:cNvCxnSpPr>
            <p:nvPr/>
          </p:nvCxnSpPr>
          <p:spPr bwMode="auto">
            <a:xfrm rot="16200000" flipH="1">
              <a:off x="3453210" y="1961358"/>
              <a:ext cx="1935163" cy="3629025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cxnSp>
          <p:nvCxnSpPr>
            <p:cNvPr id="10246" name="Straight Connector 40"/>
            <p:cNvCxnSpPr>
              <a:cxnSpLocks noChangeShapeType="1"/>
            </p:cNvCxnSpPr>
            <p:nvPr/>
          </p:nvCxnSpPr>
          <p:spPr bwMode="auto">
            <a:xfrm rot="5400000" flipH="1" flipV="1">
              <a:off x="3566320" y="3783412"/>
              <a:ext cx="1701800" cy="3621881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pic>
          <p:nvPicPr>
            <p:cNvPr id="10247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371601" y="2655888"/>
              <a:ext cx="2843213" cy="3981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48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572000" y="3875088"/>
              <a:ext cx="400050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TextBox 19"/>
          <p:cNvSpPr txBox="1"/>
          <p:nvPr/>
        </p:nvSpPr>
        <p:spPr>
          <a:xfrm>
            <a:off x="6211094" y="1487319"/>
            <a:ext cx="2505942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For each primitive:</a:t>
            </a:r>
          </a:p>
          <a:p>
            <a:pPr>
              <a:defRPr/>
            </a:pPr>
            <a:r>
              <a:rPr lang="en-US" dirty="0"/>
              <a:t>    Compute illumination</a:t>
            </a:r>
          </a:p>
          <a:p>
            <a:pPr>
              <a:defRPr/>
            </a:pPr>
            <a:r>
              <a:rPr lang="en-US" dirty="0"/>
              <a:t>    Project to image plane</a:t>
            </a:r>
          </a:p>
          <a:p>
            <a:pPr>
              <a:defRPr/>
            </a:pPr>
            <a:r>
              <a:rPr lang="en-US" dirty="0"/>
              <a:t>    Fill in pixels</a:t>
            </a:r>
          </a:p>
        </p:txBody>
      </p:sp>
    </p:spTree>
    <p:extLst>
      <p:ext uri="{BB962C8B-B14F-4D97-AF65-F5344CB8AC3E}">
        <p14:creationId xmlns:p14="http://schemas.microsoft.com/office/powerpoint/2010/main" val="119162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B2EF80-F923-423E-915D-C9031A5A6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6" y="-427307"/>
            <a:ext cx="9713742" cy="7285307"/>
          </a:xfrm>
          <a:prstGeom prst="rect">
            <a:avLst/>
          </a:prstGeom>
        </p:spPr>
      </p:pic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0794" y="4192172"/>
            <a:ext cx="3810529" cy="2302413"/>
          </a:xfrm>
          <a:solidFill>
            <a:schemeClr val="bg1">
              <a:alpha val="67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500" dirty="0">
                <a:latin typeface="Arial" charset="0"/>
                <a:ea typeface="ＭＳ Ｐゴシック" charset="0"/>
                <a:cs typeface="ＭＳ Ｐゴシック" charset="0"/>
              </a:rPr>
              <a:t>Global versus Local Illumination</a:t>
            </a:r>
            <a:endParaRPr lang="en-US" sz="3500" dirty="0"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r>
              <a:rPr lang="en-US" sz="1800" dirty="0">
                <a:ea typeface="ＭＳ Ｐゴシック" charset="0"/>
                <a:cs typeface="ＭＳ Ｐゴシック" charset="0"/>
              </a:rPr>
              <a:t>For true photo-realism:</a:t>
            </a:r>
            <a:br>
              <a:rPr lang="en-US" sz="1800" dirty="0">
                <a:ea typeface="ＭＳ Ｐゴシック" charset="0"/>
                <a:cs typeface="ＭＳ Ｐゴシック" charset="0"/>
              </a:rPr>
            </a:br>
            <a:br>
              <a:rPr lang="en-US" sz="1800" dirty="0">
                <a:ea typeface="ＭＳ Ｐゴシック" charset="0"/>
                <a:cs typeface="ＭＳ Ｐゴシック" charset="0"/>
              </a:rPr>
            </a:br>
            <a:r>
              <a:rPr lang="en-US" sz="1800" dirty="0">
                <a:ea typeface="ＭＳ Ｐゴシック" charset="0"/>
                <a:cs typeface="ＭＳ Ｐゴシック" charset="0"/>
              </a:rPr>
              <a:t>We cannot compute color or shade of each object independently</a:t>
            </a:r>
          </a:p>
          <a:p>
            <a:pPr marL="0" indent="0">
              <a:buNone/>
            </a:pPr>
            <a:r>
              <a:rPr lang="en-US" sz="1800" dirty="0">
                <a:latin typeface="Arial" charset="0"/>
                <a:ea typeface="ＭＳ Ｐゴシック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130601397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6956</TotalTime>
  <Words>1442</Words>
  <Application>Microsoft Office PowerPoint</Application>
  <PresentationFormat>Widescreen</PresentationFormat>
  <Paragraphs>425</Paragraphs>
  <Slides>55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9" baseType="lpstr">
      <vt:lpstr>Arial</vt:lpstr>
      <vt:lpstr>Calibri</vt:lpstr>
      <vt:lpstr>Cambria</vt:lpstr>
      <vt:lpstr>Cambria Math</vt:lpstr>
      <vt:lpstr>Comic Sans MS</vt:lpstr>
      <vt:lpstr>Courier New</vt:lpstr>
      <vt:lpstr>Lato</vt:lpstr>
      <vt:lpstr>Lato Medium</vt:lpstr>
      <vt:lpstr>ProximaNovaCond</vt:lpstr>
      <vt:lpstr>Times New Roman</vt:lpstr>
      <vt:lpstr>Wingdings 2</vt:lpstr>
      <vt:lpstr>SampleSlides</vt:lpstr>
      <vt:lpstr>Equation</vt:lpstr>
      <vt:lpstr>Microsoft Equation</vt:lpstr>
      <vt:lpstr>PowerPoint Presentation</vt:lpstr>
      <vt:lpstr>3D Graphics: Image Formation</vt:lpstr>
      <vt:lpstr>PowerPoint Presentation</vt:lpstr>
      <vt:lpstr>PowerPoint Presentation</vt:lpstr>
      <vt:lpstr>Pixel Discretization</vt:lpstr>
      <vt:lpstr>Rasterization versus Ray Tracing</vt:lpstr>
      <vt:lpstr>Ray Tracing </vt:lpstr>
      <vt:lpstr>Rasterization</vt:lpstr>
      <vt:lpstr>PowerPoint Presentation</vt:lpstr>
      <vt:lpstr>PowerPoint Presentation</vt:lpstr>
      <vt:lpstr>Rasterization Engines</vt:lpstr>
      <vt:lpstr>Definitions: Pixel and  Raster</vt:lpstr>
      <vt:lpstr>3D Graphics Pipeline</vt:lpstr>
      <vt:lpstr>Rasterization is a Pipeline</vt:lpstr>
      <vt:lpstr>Pipeline of Transformations</vt:lpstr>
      <vt:lpstr>Graphics Pipeline</vt:lpstr>
      <vt:lpstr>Graphics Pipeline</vt:lpstr>
      <vt:lpstr>Modeling Transformation</vt:lpstr>
      <vt:lpstr>Modeling Transformation</vt:lpstr>
      <vt:lpstr>Virtual Cameras</vt:lpstr>
      <vt:lpstr>Viewing</vt:lpstr>
      <vt:lpstr>Example</vt:lpstr>
      <vt:lpstr>Viewing Transformation</vt:lpstr>
      <vt:lpstr>Viewing Transformation</vt:lpstr>
      <vt:lpstr>Creating a Camera Function</vt:lpstr>
      <vt:lpstr>Deriving the Viewing Transformation</vt:lpstr>
      <vt:lpstr>Cross Product of Two Vectors</vt:lpstr>
      <vt:lpstr>The Orthonormal Basis for View Space</vt:lpstr>
      <vt:lpstr>View Transformation</vt:lpstr>
      <vt:lpstr>Projection</vt:lpstr>
      <vt:lpstr>Mathematics of Projection</vt:lpstr>
      <vt:lpstr>Orthographic Projection</vt:lpstr>
      <vt:lpstr>Perspective Projection</vt:lpstr>
      <vt:lpstr>The Canonical View Volume</vt:lpstr>
      <vt:lpstr>WebGL Style View</vt:lpstr>
      <vt:lpstr>More Rasterization Secrets</vt:lpstr>
      <vt:lpstr>Orthographic Projection</vt:lpstr>
      <vt:lpstr>Orthographic Camera in Unity</vt:lpstr>
      <vt:lpstr>Perspective Projection</vt:lpstr>
      <vt:lpstr>Mathematics of Perspective</vt:lpstr>
      <vt:lpstr>Mathematics of Perspective</vt:lpstr>
      <vt:lpstr>Projections Using Homogeneous Coordinates</vt:lpstr>
      <vt:lpstr>Simple Perspective</vt:lpstr>
      <vt:lpstr>Example: WebGL Perspective</vt:lpstr>
      <vt:lpstr>Perspective Matrices</vt:lpstr>
      <vt:lpstr>The viewport transformation</vt:lpstr>
      <vt:lpstr>The viewport transformation</vt:lpstr>
      <vt:lpstr>Let’s review the rasterization pipeline</vt:lpstr>
      <vt:lpstr>The view transformation</vt:lpstr>
      <vt:lpstr>The view transformation</vt:lpstr>
      <vt:lpstr>The projection transformation</vt:lpstr>
      <vt:lpstr>The projection transformation</vt:lpstr>
      <vt:lpstr>Actual projection….</vt:lpstr>
      <vt:lpstr>Graphics Pipeline</vt:lpstr>
      <vt:lpstr>Graphics Pipeline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56</cp:revision>
  <dcterms:created xsi:type="dcterms:W3CDTF">2017-05-11T14:02:37Z</dcterms:created>
  <dcterms:modified xsi:type="dcterms:W3CDTF">2019-09-09T16:05:21Z</dcterms:modified>
</cp:coreProperties>
</file>